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627" r:id="rId2"/>
    <p:sldId id="675" r:id="rId3"/>
    <p:sldId id="629" r:id="rId4"/>
    <p:sldId id="647" r:id="rId5"/>
    <p:sldId id="631" r:id="rId6"/>
    <p:sldId id="672" r:id="rId7"/>
    <p:sldId id="671" r:id="rId8"/>
    <p:sldId id="677" r:id="rId9"/>
    <p:sldId id="676" r:id="rId10"/>
  </p:sldIdLst>
  <p:sldSz cx="9144000" cy="6858000" type="screen4x3"/>
  <p:notesSz cx="6797675" cy="9872663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3200" b="1" kern="1200">
        <a:solidFill>
          <a:schemeClr val="accent2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b="1" kern="1200">
        <a:solidFill>
          <a:schemeClr val="accent2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b="1" kern="1200">
        <a:solidFill>
          <a:schemeClr val="accent2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b="1" kern="1200">
        <a:solidFill>
          <a:schemeClr val="accent2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b="1" kern="1200">
        <a:solidFill>
          <a:schemeClr val="accent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accent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accent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accent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accent2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1E45"/>
    <a:srgbClr val="FF0066"/>
    <a:srgbClr val="990000"/>
    <a:srgbClr val="6600FF"/>
    <a:srgbClr val="993300"/>
    <a:srgbClr val="CC6600"/>
    <a:srgbClr val="FF66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>
      <p:cViewPr varScale="1">
        <p:scale>
          <a:sx n="114" d="100"/>
          <a:sy n="114" d="100"/>
        </p:scale>
        <p:origin x="1560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136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algn="l" defTabSz="94773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970" y="0"/>
            <a:ext cx="2945136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7336"/>
            <a:ext cx="2945136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algn="l" defTabSz="94773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970" y="9377336"/>
            <a:ext cx="2945136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D042745-D588-4AE5-91CA-DA0BD47601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439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136" cy="4953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970" y="0"/>
            <a:ext cx="2945136" cy="4953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6A13B5-7E37-4096-AE04-5DFDC5567C8F}" type="datetimeFigureOut">
              <a:rPr lang="en-GB" smtClean="0"/>
              <a:t>08/08/2018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1235075"/>
            <a:ext cx="4438650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593"/>
            <a:ext cx="5438140" cy="38867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36"/>
            <a:ext cx="2945136" cy="4953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970" y="9377336"/>
            <a:ext cx="2945136" cy="4953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BF76E8-0FC3-4C54-B9CA-3F19A68014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580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is a short guide to Care Opinion which is a not for profit social enterprise founded 12 years ago.  CO is the leading independent feedback platform committed to giving the public a voice and providers the opportunity to respond.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F76E8-0FC3-4C54-B9CA-3F19A680147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802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Does not replace formal complaints but authors sometimes feedback on the site as an alternative.  Postings are public and seen by a wide range of stakeholders.  There is a staff resource pack to help with posting generation as well as a range of materials.  Please ask the subscriber </a:t>
            </a:r>
            <a:r>
              <a:rPr lang="en-GB"/>
              <a:t>support team.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F76E8-0FC3-4C54-B9CA-3F19A680147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7074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Stories come in and all are moderated.  Alerts can go out then to a range of stakeholders and interested parties.  Stories are also tweeted out and shared on social media by CO and provider organisations.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F76E8-0FC3-4C54-B9CA-3F19A680147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590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Care Opinion has a highly evolved moderation policy that is informed by legal advice.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F76E8-0FC3-4C54-B9CA-3F19A680147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467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2646A-D193-4D14-87B7-F3A5C6DB09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036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869DF-A239-4B00-BA51-F8CB9E944D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307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75439-2A74-40C5-9F03-A89C46AA53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242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C5AAD-9320-44E4-BEC3-247AD2E7E3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549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42AFA-2FB7-4630-8C60-F153079555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700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41AAE-7348-4F84-8B41-A2CB1367F2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093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B4D6D-1202-4E62-BD0F-0406396618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247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EE70F-BDF1-4B42-9011-67CD47202C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830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A33A9-0538-46A8-926E-06CFE64F31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187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BBDA2-EFB5-4246-9D3D-BADBCFA5F0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69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04EE8-65A5-4D95-B463-6D7FBE43EB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398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220B667-6479-4648-8ECD-68D89E937B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Veto Com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Veto Com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Veto Com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Veto Com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Veto Com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Veto Com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Veto Com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Veto Com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Char char="o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18" Type="http://schemas.openxmlformats.org/officeDocument/2006/relationships/image" Target="../media/image1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6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svg"/><Relationship Id="rId19" Type="http://schemas.openxmlformats.org/officeDocument/2006/relationships/image" Target="../media/image19.png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careopinion.i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55650" y="3501008"/>
            <a:ext cx="7772400" cy="1584176"/>
          </a:xfrm>
        </p:spPr>
        <p:txBody>
          <a:bodyPr/>
          <a:lstStyle/>
          <a:p>
            <a:br>
              <a:rPr lang="en-GB" altLang="en-US" sz="3200" dirty="0">
                <a:solidFill>
                  <a:srgbClr val="B10053"/>
                </a:solidFill>
              </a:rPr>
            </a:br>
            <a:r>
              <a:rPr lang="en-GB" altLang="en-US" sz="8000" dirty="0">
                <a:solidFill>
                  <a:srgbClr val="5B1E45"/>
                </a:solidFill>
              </a:rPr>
              <a:t>A Start Up Guide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755650" y="5589240"/>
            <a:ext cx="7016750" cy="720080"/>
          </a:xfrm>
        </p:spPr>
        <p:txBody>
          <a:bodyPr/>
          <a:lstStyle/>
          <a:p>
            <a:pPr algn="l"/>
            <a:r>
              <a:rPr lang="en-GB" altLang="en-US" sz="2000" dirty="0">
                <a:solidFill>
                  <a:srgbClr val="6600FF"/>
                </a:solidFill>
              </a:rPr>
              <a:t> </a:t>
            </a:r>
            <a:endParaRPr lang="en-GB" altLang="en-US" sz="20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8A72DA-04DA-4ADC-B8EF-C9835DD86E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593071"/>
            <a:ext cx="4913874" cy="1655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13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E0E1943-0A04-4E85-93DC-E98364781D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184"/>
            <a:ext cx="9144000" cy="6831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869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Care Opinion Mission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GB" sz="2800" dirty="0"/>
              <a:t>To provide an online platform so that:</a:t>
            </a:r>
          </a:p>
          <a:p>
            <a:pPr>
              <a:spcBef>
                <a:spcPts val="1200"/>
              </a:spcBef>
            </a:pPr>
            <a:r>
              <a:rPr lang="en-GB" sz="2800" b="1" dirty="0"/>
              <a:t>people can share </a:t>
            </a:r>
            <a:r>
              <a:rPr lang="en-GB" sz="2800" dirty="0"/>
              <a:t>honest feedback easily and without fear</a:t>
            </a:r>
          </a:p>
          <a:p>
            <a:pPr>
              <a:spcBef>
                <a:spcPts val="1200"/>
              </a:spcBef>
            </a:pPr>
            <a:r>
              <a:rPr lang="en-GB" sz="2800" b="1" dirty="0"/>
              <a:t>stories are directed </a:t>
            </a:r>
            <a:r>
              <a:rPr lang="en-GB" sz="2800" dirty="0"/>
              <a:t>to wherever they can help make a difference, and</a:t>
            </a:r>
          </a:p>
          <a:p>
            <a:pPr>
              <a:spcBef>
                <a:spcPts val="1200"/>
              </a:spcBef>
            </a:pPr>
            <a:r>
              <a:rPr lang="en-GB" sz="2800" b="1" dirty="0"/>
              <a:t>everyone can see </a:t>
            </a:r>
            <a:r>
              <a:rPr lang="en-GB" sz="2800" dirty="0"/>
              <a:t>how and where services are listening and changing in response</a:t>
            </a:r>
          </a:p>
        </p:txBody>
      </p:sp>
    </p:spTree>
    <p:extLst>
      <p:ext uri="{BB962C8B-B14F-4D97-AF65-F5344CB8AC3E}">
        <p14:creationId xmlns:p14="http://schemas.microsoft.com/office/powerpoint/2010/main" val="3329081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For </a:t>
            </a:r>
            <a:r>
              <a:rPr lang="en-GB" b="1" dirty="0"/>
              <a:t>patients</a:t>
            </a:r>
            <a:r>
              <a:rPr lang="en-GB" dirty="0"/>
              <a:t> and families</a:t>
            </a:r>
          </a:p>
          <a:p>
            <a:pPr lvl="1"/>
            <a:r>
              <a:rPr lang="en-GB" dirty="0"/>
              <a:t>Safe, simple, transparent feedback loop</a:t>
            </a:r>
          </a:p>
          <a:p>
            <a:pPr lvl="1"/>
            <a:r>
              <a:rPr lang="en-GB" dirty="0"/>
              <a:t>Issues resolved, service changes</a:t>
            </a:r>
          </a:p>
          <a:p>
            <a:r>
              <a:rPr lang="en-GB" dirty="0"/>
              <a:t>For </a:t>
            </a:r>
            <a:r>
              <a:rPr lang="en-GB" b="1" dirty="0"/>
              <a:t>staff</a:t>
            </a:r>
            <a:r>
              <a:rPr lang="en-GB" dirty="0"/>
              <a:t> teams</a:t>
            </a:r>
          </a:p>
          <a:p>
            <a:pPr lvl="1"/>
            <a:r>
              <a:rPr lang="en-GB" dirty="0"/>
              <a:t>Learning, Quality Improvement, morale, culture</a:t>
            </a:r>
          </a:p>
          <a:p>
            <a:r>
              <a:rPr lang="en-GB" dirty="0"/>
              <a:t>For the wider </a:t>
            </a:r>
            <a:r>
              <a:rPr lang="en-GB" b="1" dirty="0"/>
              <a:t>organisation</a:t>
            </a:r>
          </a:p>
          <a:p>
            <a:pPr lvl="1"/>
            <a:r>
              <a:rPr lang="en-GB" dirty="0"/>
              <a:t>Transparency, reputation, complaints</a:t>
            </a:r>
          </a:p>
        </p:txBody>
      </p:sp>
    </p:spTree>
    <p:extLst>
      <p:ext uri="{BB962C8B-B14F-4D97-AF65-F5344CB8AC3E}">
        <p14:creationId xmlns:p14="http://schemas.microsoft.com/office/powerpoint/2010/main" val="677514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: Rounded Corners 65"/>
          <p:cNvSpPr/>
          <p:nvPr/>
        </p:nvSpPr>
        <p:spPr>
          <a:xfrm>
            <a:off x="6012160" y="193750"/>
            <a:ext cx="2952328" cy="30192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GB" sz="2000" dirty="0">
                <a:solidFill>
                  <a:schemeClr val="bg2">
                    <a:lumMod val="75000"/>
                  </a:schemeClr>
                </a:solidFill>
              </a:rPr>
              <a:t>In each provider</a:t>
            </a:r>
          </a:p>
        </p:txBody>
      </p:sp>
      <p:sp>
        <p:nvSpPr>
          <p:cNvPr id="6" name="Rectangle: Rounded Corners 5"/>
          <p:cNvSpPr/>
          <p:nvPr/>
        </p:nvSpPr>
        <p:spPr>
          <a:xfrm>
            <a:off x="3203848" y="796865"/>
            <a:ext cx="1648394" cy="64807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>
                <a:solidFill>
                  <a:srgbClr val="990033"/>
                </a:solidFill>
              </a:rPr>
              <a:t>Moderation</a:t>
            </a:r>
          </a:p>
        </p:txBody>
      </p:sp>
      <p:sp>
        <p:nvSpPr>
          <p:cNvPr id="7" name="Explosion: 8 Points 6"/>
          <p:cNvSpPr/>
          <p:nvPr/>
        </p:nvSpPr>
        <p:spPr>
          <a:xfrm>
            <a:off x="3158655" y="2420888"/>
            <a:ext cx="1693587" cy="1008112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accent1">
                    <a:lumMod val="25000"/>
                  </a:schemeClr>
                </a:solidFill>
              </a:rPr>
              <a:t>Alerting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516216" y="493553"/>
            <a:ext cx="2376264" cy="914400"/>
            <a:chOff x="6516216" y="493553"/>
            <a:chExt cx="2376264" cy="914400"/>
          </a:xfrm>
        </p:grpSpPr>
        <p:pic>
          <p:nvPicPr>
            <p:cNvPr id="9" name="Graphic 8" descr="Users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516216" y="493553"/>
              <a:ext cx="914400" cy="914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452320" y="796865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rgbClr val="0070C0"/>
                  </a:solidFill>
                </a:rPr>
                <a:t>Clinical staff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510098" y="1120901"/>
            <a:ext cx="2376264" cy="914400"/>
            <a:chOff x="6516216" y="493553"/>
            <a:chExt cx="2376264" cy="914400"/>
          </a:xfrm>
        </p:grpSpPr>
        <p:pic>
          <p:nvPicPr>
            <p:cNvPr id="13" name="Graphic 12" descr="Users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516216" y="493553"/>
              <a:ext cx="914400" cy="9144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7452320" y="713420"/>
              <a:ext cx="14401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00B050"/>
                  </a:solidFill>
                </a:rPr>
                <a:t>Different Staff Teams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510098" y="1814227"/>
            <a:ext cx="2376264" cy="1173974"/>
            <a:chOff x="6516216" y="493553"/>
            <a:chExt cx="2376264" cy="1173974"/>
          </a:xfrm>
        </p:grpSpPr>
        <p:pic>
          <p:nvPicPr>
            <p:cNvPr id="16" name="Graphic 15" descr="Users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516216" y="493553"/>
              <a:ext cx="914400" cy="9144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7452320" y="713420"/>
              <a:ext cx="144016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rgbClr val="7030A0"/>
                  </a:solidFill>
                </a:rPr>
                <a:t>Customer Experience, </a:t>
              </a:r>
              <a:r>
                <a:rPr lang="en-GB" sz="1400" dirty="0" err="1">
                  <a:solidFill>
                    <a:srgbClr val="7030A0"/>
                  </a:solidFill>
                </a:rPr>
                <a:t>comms</a:t>
              </a:r>
              <a:r>
                <a:rPr lang="en-GB" sz="1400" dirty="0">
                  <a:solidFill>
                    <a:srgbClr val="7030A0"/>
                  </a:solidFill>
                </a:rPr>
                <a:t>, complaints…</a:t>
              </a: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6488394" y="2563403"/>
            <a:ext cx="2396302" cy="582182"/>
            <a:chOff x="6488394" y="2563403"/>
            <a:chExt cx="2396302" cy="582182"/>
          </a:xfrm>
        </p:grpSpPr>
        <p:pic>
          <p:nvPicPr>
            <p:cNvPr id="18" name="Graphic 17" descr="User"/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488394" y="2563403"/>
              <a:ext cx="582182" cy="582182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7444536" y="2700605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1400" dirty="0">
                <a:solidFill>
                  <a:srgbClr val="990033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472789" y="4568044"/>
            <a:ext cx="2376264" cy="914400"/>
            <a:chOff x="6516216" y="493553"/>
            <a:chExt cx="2376264" cy="914400"/>
          </a:xfrm>
        </p:grpSpPr>
        <p:pic>
          <p:nvPicPr>
            <p:cNvPr id="27" name="Graphic 26" descr="Users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6516216" y="493553"/>
              <a:ext cx="914400" cy="914400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7452320" y="796865"/>
              <a:ext cx="144016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rgbClr val="FFC000"/>
                  </a:solidFill>
                </a:rPr>
                <a:t>Other Stakeholders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455876" y="5601118"/>
            <a:ext cx="2376264" cy="914400"/>
            <a:chOff x="6516216" y="493553"/>
            <a:chExt cx="2376264" cy="914400"/>
          </a:xfrm>
        </p:grpSpPr>
        <p:pic>
          <p:nvPicPr>
            <p:cNvPr id="33" name="Graphic 32" descr="Users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6516216" y="493553"/>
              <a:ext cx="914400" cy="914400"/>
            </a:xfrm>
            <a:prstGeom prst="rect">
              <a:avLst/>
            </a:prstGeom>
          </p:spPr>
        </p:pic>
        <p:sp>
          <p:nvSpPr>
            <p:cNvPr id="34" name="TextBox 33"/>
            <p:cNvSpPr txBox="1"/>
            <p:nvPr/>
          </p:nvSpPr>
          <p:spPr>
            <a:xfrm>
              <a:off x="7452320" y="796865"/>
              <a:ext cx="1440160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rgbClr val="CC6600"/>
                  </a:solidFill>
                </a:rPr>
                <a:t>HSE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323528" y="4074436"/>
            <a:ext cx="2450902" cy="938740"/>
            <a:chOff x="323528" y="3725857"/>
            <a:chExt cx="2450902" cy="938740"/>
          </a:xfrm>
        </p:grpSpPr>
        <p:pic>
          <p:nvPicPr>
            <p:cNvPr id="35" name="Graphic 34" descr="Teacher"/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323528" y="3725857"/>
              <a:ext cx="938740" cy="938740"/>
            </a:xfrm>
            <a:prstGeom prst="rect">
              <a:avLst/>
            </a:prstGeom>
          </p:spPr>
        </p:pic>
        <p:sp>
          <p:nvSpPr>
            <p:cNvPr id="36" name="TextBox 35"/>
            <p:cNvSpPr txBox="1"/>
            <p:nvPr/>
          </p:nvSpPr>
          <p:spPr>
            <a:xfrm>
              <a:off x="1334270" y="3933617"/>
              <a:ext cx="144016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bg2">
                      <a:lumMod val="75000"/>
                    </a:schemeClr>
                  </a:solidFill>
                </a:rPr>
                <a:t>Nursing, AHP students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34931" y="4913980"/>
            <a:ext cx="2450902" cy="938740"/>
            <a:chOff x="323528" y="3725857"/>
            <a:chExt cx="2450902" cy="938740"/>
          </a:xfrm>
        </p:grpSpPr>
        <p:pic>
          <p:nvPicPr>
            <p:cNvPr id="39" name="Graphic 38" descr="Teacher"/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323528" y="3725857"/>
              <a:ext cx="938740" cy="938740"/>
            </a:xfrm>
            <a:prstGeom prst="rect">
              <a:avLst/>
            </a:prstGeom>
          </p:spPr>
        </p:pic>
        <p:sp>
          <p:nvSpPr>
            <p:cNvPr id="40" name="TextBox 39"/>
            <p:cNvSpPr txBox="1"/>
            <p:nvPr/>
          </p:nvSpPr>
          <p:spPr>
            <a:xfrm>
              <a:off x="1334270" y="3933617"/>
              <a:ext cx="1440160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rgbClr val="002060"/>
                  </a:solidFill>
                </a:rPr>
                <a:t>Researchers</a:t>
              </a:r>
            </a:p>
          </p:txBody>
        </p:sp>
      </p:grpSp>
      <p:cxnSp>
        <p:nvCxnSpPr>
          <p:cNvPr id="42" name="Connector: Curved 41"/>
          <p:cNvCxnSpPr/>
          <p:nvPr/>
        </p:nvCxnSpPr>
        <p:spPr>
          <a:xfrm>
            <a:off x="2623518" y="950753"/>
            <a:ext cx="432048" cy="195922"/>
          </a:xfrm>
          <a:prstGeom prst="curvedConnector3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or: Curved 43"/>
          <p:cNvCxnSpPr>
            <a:cxnSpLocks/>
          </p:cNvCxnSpPr>
          <p:nvPr/>
        </p:nvCxnSpPr>
        <p:spPr>
          <a:xfrm flipV="1">
            <a:off x="4867828" y="2204864"/>
            <a:ext cx="1432364" cy="576064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or: Curved 44"/>
          <p:cNvCxnSpPr>
            <a:cxnSpLocks/>
          </p:cNvCxnSpPr>
          <p:nvPr/>
        </p:nvCxnSpPr>
        <p:spPr>
          <a:xfrm rot="5400000">
            <a:off x="3597327" y="1719962"/>
            <a:ext cx="861434" cy="540417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or: Curved 50"/>
          <p:cNvCxnSpPr>
            <a:cxnSpLocks/>
          </p:cNvCxnSpPr>
          <p:nvPr/>
        </p:nvCxnSpPr>
        <p:spPr>
          <a:xfrm>
            <a:off x="4451460" y="3362931"/>
            <a:ext cx="1848732" cy="858157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or: Curved 55"/>
          <p:cNvCxnSpPr>
            <a:cxnSpLocks/>
          </p:cNvCxnSpPr>
          <p:nvPr/>
        </p:nvCxnSpPr>
        <p:spPr>
          <a:xfrm rot="16200000" flipH="1">
            <a:off x="3123796" y="4354638"/>
            <a:ext cx="2066146" cy="426814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or: Curved 57"/>
          <p:cNvCxnSpPr>
            <a:cxnSpLocks/>
          </p:cNvCxnSpPr>
          <p:nvPr/>
        </p:nvCxnSpPr>
        <p:spPr>
          <a:xfrm rot="10800000" flipV="1">
            <a:off x="1632439" y="2787717"/>
            <a:ext cx="1338014" cy="1042461"/>
          </a:xfrm>
          <a:prstGeom prst="curvedConnector3">
            <a:avLst>
              <a:gd name="adj1" fmla="val 85034"/>
            </a:avLst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0673B1F8-C394-425C-A871-EAE8969E8C99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07504" y="220399"/>
            <a:ext cx="2550561" cy="2200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999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349B4-690C-43CF-A751-8B4A7299E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Keeping Staff and Authors Safe: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22A5F-C8EF-442A-98B1-E21BA51D1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en-GB" sz="2800" dirty="0"/>
              <a:t>All stories and responses are read by an expert team of moderators before they are made public</a:t>
            </a:r>
          </a:p>
          <a:p>
            <a:r>
              <a:rPr lang="en-GB" sz="2800" dirty="0"/>
              <a:t>Staff are not named as part of any negative comments and details are removed to prevent jigsaw identification</a:t>
            </a:r>
          </a:p>
          <a:p>
            <a:r>
              <a:rPr lang="en-GB" sz="2800" dirty="0"/>
              <a:t>Care Opinion have Safeguarding and Vulnerable Persons policies as part of their robust moderation policy and processes</a:t>
            </a:r>
          </a:p>
          <a:p>
            <a:r>
              <a:rPr lang="en-GB" sz="2800" dirty="0"/>
              <a:t>The Care Opinion team are always available to discuss any queries with via email or phone.</a:t>
            </a:r>
            <a:br>
              <a:rPr lang="en-GB" sz="2800" dirty="0"/>
            </a:br>
            <a:r>
              <a:rPr lang="en-GB" dirty="0">
                <a:hlinkClick r:id="rId3"/>
              </a:rPr>
              <a:t>info@careopinion.ie</a:t>
            </a:r>
            <a:r>
              <a:rPr lang="en-GB" dirty="0"/>
              <a:t>   </a:t>
            </a:r>
            <a:r>
              <a:rPr lang="en-GB" sz="4400" dirty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01 254 9390</a:t>
            </a:r>
          </a:p>
        </p:txBody>
      </p:sp>
    </p:spTree>
    <p:extLst>
      <p:ext uri="{BB962C8B-B14F-4D97-AF65-F5344CB8AC3E}">
        <p14:creationId xmlns:p14="http://schemas.microsoft.com/office/powerpoint/2010/main" val="2926372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5221E-9D60-49EE-987B-E00246EF1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78792"/>
            <a:ext cx="8229600" cy="706090"/>
          </a:xfrm>
        </p:spPr>
        <p:txBody>
          <a:bodyPr/>
          <a:lstStyle/>
          <a:p>
            <a:r>
              <a:rPr lang="en-GB" sz="3600" dirty="0"/>
              <a:t>Quotes from our Care Opinion Author Survey 2017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5E6CF-6C58-40A5-A78C-79929330C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5740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sz="2800" i="1" dirty="0"/>
              <a:t>“She really does deserve praise, and I am grateful for this site where staff can be highlighted for doing a great job”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800" i="1" dirty="0"/>
              <a:t>“I wasn’t sure if I was doing “the right thing” by posting on Care Opinion, but I am so glad I did, hopefully lessons will be learned from my experience”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800" i="1" dirty="0"/>
              <a:t>“I feel empowered and understood and believed and respected”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800" i="1" dirty="0"/>
              <a:t>“A necessary route for voicing opinion but without making a formal complaint”</a:t>
            </a:r>
            <a:br>
              <a:rPr lang="en-GB" sz="2800" dirty="0"/>
            </a:b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168917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EE15C-CF80-46F0-8594-2DFB9CABF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Picture Tiles Storytelling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C080C8F-4B3E-4FE4-A5EB-80CFC17165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7599" y="1628800"/>
            <a:ext cx="3888431" cy="452596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DA07EBA-5A78-4C1D-943D-3BC09A3196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088" y="1557407"/>
            <a:ext cx="2952328" cy="5033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018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40869E9-2A12-4BB2-9AB8-11ACE1058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Sligo Leitrim-Feedback by Themes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EC3BE16-A92D-468E-95E8-95A33CAAD6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20" y="1472710"/>
            <a:ext cx="8492445" cy="5125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143498"/>
      </p:ext>
    </p:extLst>
  </p:cSld>
  <p:clrMapOvr>
    <a:masterClrMapping/>
  </p:clrMapOvr>
</p:sld>
</file>

<file path=ppt/theme/theme1.xml><?xml version="1.0" encoding="utf-8"?>
<a:theme xmlns:a="http://schemas.openxmlformats.org/drawingml/2006/main" name="PO-for-the-board">
  <a:themeElements>
    <a:clrScheme name="PO-for-the-bo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O-for-the-board">
      <a:majorFont>
        <a:latin typeface="Veto Com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381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381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-for-the-bo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-for-the-boar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-for-the-boar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-for-the-boar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-for-the-boar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-for-the-boar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-for-the-boar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-for-the-boar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-for-the-boar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-for-the-boar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-for-the-boar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-for-the-boar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PO-for-the-board</Template>
  <TotalTime>11221</TotalTime>
  <Words>439</Words>
  <Application>Microsoft Office PowerPoint</Application>
  <PresentationFormat>On-screen Show (4:3)</PresentationFormat>
  <Paragraphs>45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Veto Com</vt:lpstr>
      <vt:lpstr>Wingdings</vt:lpstr>
      <vt:lpstr>PO-for-the-board</vt:lpstr>
      <vt:lpstr> A Start Up Guide</vt:lpstr>
      <vt:lpstr>PowerPoint Presentation</vt:lpstr>
      <vt:lpstr>The Care Opinion Mission</vt:lpstr>
      <vt:lpstr>Benefits</vt:lpstr>
      <vt:lpstr>PowerPoint Presentation</vt:lpstr>
      <vt:lpstr>Keeping Staff and Authors Safe:</vt:lpstr>
      <vt:lpstr>Quotes from our Care Opinion Author Survey 2017</vt:lpstr>
      <vt:lpstr>Picture Tiles Storytelling</vt:lpstr>
      <vt:lpstr>Sligo Leitrim-Feedback by Themes</vt:lpstr>
    </vt:vector>
  </TitlesOfParts>
  <Company>healthmatters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James Munro</dc:creator>
  <cp:lastModifiedBy>Patient Opinion</cp:lastModifiedBy>
  <cp:revision>466</cp:revision>
  <cp:lastPrinted>2017-10-05T10:00:05Z</cp:lastPrinted>
  <dcterms:created xsi:type="dcterms:W3CDTF">2009-01-20T20:54:59Z</dcterms:created>
  <dcterms:modified xsi:type="dcterms:W3CDTF">2018-08-08T10:14:36Z</dcterms:modified>
</cp:coreProperties>
</file>