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83" r:id="rId5"/>
    <p:sldId id="315" r:id="rId6"/>
    <p:sldId id="850" r:id="rId7"/>
    <p:sldId id="851" r:id="rId8"/>
    <p:sldId id="852" r:id="rId9"/>
    <p:sldId id="853" r:id="rId10"/>
    <p:sldId id="854" r:id="rId11"/>
    <p:sldId id="855" r:id="rId12"/>
    <p:sldId id="856" r:id="rId13"/>
    <p:sldId id="257" r:id="rId14"/>
    <p:sldId id="271" r:id="rId15"/>
    <p:sldId id="281" r:id="rId16"/>
    <p:sldId id="673" r:id="rId17"/>
    <p:sldId id="267" r:id="rId18"/>
    <p:sldId id="843" r:id="rId19"/>
    <p:sldId id="842" r:id="rId20"/>
    <p:sldId id="832" r:id="rId21"/>
    <p:sldId id="784" r:id="rId22"/>
    <p:sldId id="846" r:id="rId23"/>
    <p:sldId id="847" r:id="rId24"/>
    <p:sldId id="307" r:id="rId25"/>
    <p:sldId id="849" r:id="rId26"/>
    <p:sldId id="284" r:id="rId2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0059"/>
    <a:srgbClr val="5B1E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BE1828-CDFF-45CE-B63C-416B491561C9}" v="13" dt="2025-10-27T16:06:45.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7" autoAdjust="0"/>
    <p:restoredTop sz="94660"/>
  </p:normalViewPr>
  <p:slideViewPr>
    <p:cSldViewPr>
      <p:cViewPr varScale="1">
        <p:scale>
          <a:sx n="78" d="100"/>
          <a:sy n="78" d="100"/>
        </p:scale>
        <p:origin x="1690"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8502A-82E1-4F87-A106-34C1F242F091}" type="datetimeFigureOut">
              <a:rPr lang="en-GB" smtClean="0"/>
              <a:t>28/10/2025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3CE76-C44D-42A7-AA8B-7518B4133A72}" type="slidenum">
              <a:rPr lang="en-GB" smtClean="0"/>
              <a:t>‹#›</a:t>
            </a:fld>
            <a:endParaRPr lang="en-GB"/>
          </a:p>
        </p:txBody>
      </p:sp>
    </p:spTree>
    <p:extLst>
      <p:ext uri="{BB962C8B-B14F-4D97-AF65-F5344CB8AC3E}">
        <p14:creationId xmlns:p14="http://schemas.microsoft.com/office/powerpoint/2010/main" val="52128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So what exactly do we do here at Care Opinion? We help people to share their feedback about health and care services easily and safely.</a:t>
            </a:r>
          </a:p>
          <a:p>
            <a:endParaRPr lang="en-GB" dirty="0"/>
          </a:p>
          <a:p>
            <a:endParaRPr lang="en-GB" dirty="0"/>
          </a:p>
        </p:txBody>
      </p:sp>
      <p:sp>
        <p:nvSpPr>
          <p:cNvPr id="4" name="Slide Number Placeholder 3"/>
          <p:cNvSpPr>
            <a:spLocks noGrp="1"/>
          </p:cNvSpPr>
          <p:nvPr>
            <p:ph type="sldNum" sz="quarter" idx="5"/>
          </p:nvPr>
        </p:nvSpPr>
        <p:spPr/>
        <p:txBody>
          <a:bodyPr/>
          <a:lstStyle/>
          <a:p>
            <a:fld id="{DB499FAA-A684-45F1-A254-F445F914A732}" type="slidenum">
              <a:rPr lang="en-GB" smtClean="0"/>
              <a:t>10</a:t>
            </a:fld>
            <a:endParaRPr lang="en-GB"/>
          </a:p>
        </p:txBody>
      </p:sp>
    </p:spTree>
    <p:extLst>
      <p:ext uri="{BB962C8B-B14F-4D97-AF65-F5344CB8AC3E}">
        <p14:creationId xmlns:p14="http://schemas.microsoft.com/office/powerpoint/2010/main" val="534445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FB</a:t>
            </a:r>
          </a:p>
        </p:txBody>
      </p:sp>
      <p:sp>
        <p:nvSpPr>
          <p:cNvPr id="4" name="Slide Number Placeholder 3"/>
          <p:cNvSpPr>
            <a:spLocks noGrp="1"/>
          </p:cNvSpPr>
          <p:nvPr>
            <p:ph type="sldNum" sz="quarter" idx="5"/>
          </p:nvPr>
        </p:nvSpPr>
        <p:spPr/>
        <p:txBody>
          <a:bodyPr/>
          <a:lstStyle/>
          <a:p>
            <a:fld id="{47BFE4DF-8B9C-4686-A312-B4679E46D948}" type="slidenum">
              <a:rPr lang="en-GB" smtClean="0"/>
              <a:t>12</a:t>
            </a:fld>
            <a:endParaRPr lang="en-GB"/>
          </a:p>
        </p:txBody>
      </p:sp>
    </p:spTree>
    <p:extLst>
      <p:ext uri="{BB962C8B-B14F-4D97-AF65-F5344CB8AC3E}">
        <p14:creationId xmlns:p14="http://schemas.microsoft.com/office/powerpoint/2010/main" val="1633782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394658"/>
          </a:xfrm>
        </p:spPr>
        <p:txBody>
          <a:bodyPr/>
          <a:lstStyle/>
          <a:p>
            <a:r>
              <a:rPr lang="en-GB" sz="1400" dirty="0"/>
              <a:t>We have many ways for people to share their feedback with us at Care Opinion. </a:t>
            </a:r>
          </a:p>
          <a:p>
            <a:endParaRPr lang="en-GB" sz="1400" dirty="0"/>
          </a:p>
          <a:p>
            <a:r>
              <a:rPr lang="en-GB" sz="1400" dirty="0"/>
              <a:t>-Online via our website</a:t>
            </a:r>
          </a:p>
          <a:p>
            <a:r>
              <a:rPr lang="en-GB" sz="1400" dirty="0"/>
              <a:t>-By phone</a:t>
            </a:r>
          </a:p>
          <a:p>
            <a:r>
              <a:rPr lang="en-GB" sz="1400" dirty="0"/>
              <a:t>-Leaflet</a:t>
            </a:r>
          </a:p>
          <a:p>
            <a:endParaRPr lang="en-GB" sz="1400" dirty="0"/>
          </a:p>
          <a:p>
            <a:r>
              <a:rPr lang="en-GB" sz="1400" dirty="0"/>
              <a:t>Over the years we have also developed a range of tools to help our site be more accessible to those who need it. We have BSL videos, large font sizes and contrasts to make the information easier to read. The website can also be translated into other languages.</a:t>
            </a:r>
          </a:p>
          <a:p>
            <a:endParaRPr lang="en-GB" sz="1400" dirty="0"/>
          </a:p>
          <a:p>
            <a:r>
              <a:rPr lang="en-GB" sz="1400" dirty="0"/>
              <a:t>To help children and young people to share their stories, we have an adapted, simplified version on the website which is branded with Monkey (that you can see here).</a:t>
            </a:r>
          </a:p>
          <a:p>
            <a:endParaRPr lang="en-GB" sz="1400" dirty="0"/>
          </a:p>
          <a:p>
            <a:r>
              <a:rPr lang="en-GB" sz="1400" dirty="0"/>
              <a:t>We have also done some great work with Talking Mats and with their support people can now share their stories using pictures, where spoken or written language may be a barrier. </a:t>
            </a:r>
          </a:p>
          <a:p>
            <a:endParaRPr lang="en-GB" dirty="0"/>
          </a:p>
        </p:txBody>
      </p:sp>
      <p:sp>
        <p:nvSpPr>
          <p:cNvPr id="4" name="Slide Number Placeholder 3"/>
          <p:cNvSpPr>
            <a:spLocks noGrp="1"/>
          </p:cNvSpPr>
          <p:nvPr>
            <p:ph type="sldNum" sz="quarter" idx="5"/>
          </p:nvPr>
        </p:nvSpPr>
        <p:spPr/>
        <p:txBody>
          <a:bodyPr/>
          <a:lstStyle/>
          <a:p>
            <a:fld id="{DB499FAA-A684-45F1-A254-F445F914A732}" type="slidenum">
              <a:rPr lang="en-GB" smtClean="0"/>
              <a:t>14</a:t>
            </a:fld>
            <a:endParaRPr lang="en-GB"/>
          </a:p>
        </p:txBody>
      </p:sp>
    </p:spTree>
    <p:extLst>
      <p:ext uri="{BB962C8B-B14F-4D97-AF65-F5344CB8AC3E}">
        <p14:creationId xmlns:p14="http://schemas.microsoft.com/office/powerpoint/2010/main" val="3850315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a:xfrm>
            <a:off x="685800" y="4400549"/>
            <a:ext cx="5486400" cy="4102427"/>
          </a:xfrm>
        </p:spPr>
        <p:txBody>
          <a:bodyPr/>
          <a:lstStyle/>
          <a:p>
            <a:r>
              <a:rPr lang="en-GB" sz="1400" b="1" dirty="0"/>
              <a:t>So how do we do it?</a:t>
            </a:r>
          </a:p>
          <a:p>
            <a:endParaRPr lang="en-GB" sz="1400" dirty="0"/>
          </a:p>
          <a:p>
            <a:r>
              <a:rPr lang="en-GB" sz="1400" dirty="0"/>
              <a:t>All feedback that is submitted to Care Opinion is moderated by our team in line with our moderation policy. We are constantly reviewing and updating this policy. This is to make sure that any feedback that we publish is constructive and safe for both staff and patients alike.</a:t>
            </a:r>
          </a:p>
          <a:p>
            <a:endParaRPr lang="en-GB" sz="1400" dirty="0"/>
          </a:p>
          <a:p>
            <a:r>
              <a:rPr lang="en-GB" sz="1400" dirty="0"/>
              <a:t>For e.g. we will not publish any offensive language, racist or homophobic remarks etc. We remove all staff surnames from stories and also make sure that the author does not reveal any personal information about themselves, such as phone numbers, date of birth or address etc. That is just scratching the surface of moderation, but you can read more about our policy by clicking the link in the presentation.</a:t>
            </a:r>
          </a:p>
          <a:p>
            <a:endParaRPr lang="en-GB" sz="1400" dirty="0"/>
          </a:p>
          <a:p>
            <a:r>
              <a:rPr lang="en-GB" sz="1400" dirty="0"/>
              <a:t>Once a story has been moderated we will publish it on the website and the service/services will be invited to respond. We provide support and training to the boards on responding well. </a:t>
            </a:r>
          </a:p>
        </p:txBody>
      </p:sp>
      <p:sp>
        <p:nvSpPr>
          <p:cNvPr id="4" name="Slide Number Placeholder 3"/>
          <p:cNvSpPr>
            <a:spLocks noGrp="1"/>
          </p:cNvSpPr>
          <p:nvPr>
            <p:ph type="sldNum" sz="quarter" idx="5"/>
          </p:nvPr>
        </p:nvSpPr>
        <p:spPr/>
        <p:txBody>
          <a:bodyPr/>
          <a:lstStyle/>
          <a:p>
            <a:fld id="{DB499FAA-A684-45F1-A254-F445F914A732}" type="slidenum">
              <a:rPr lang="en-GB" smtClean="0"/>
              <a:t>16</a:t>
            </a:fld>
            <a:endParaRPr lang="en-GB"/>
          </a:p>
        </p:txBody>
      </p:sp>
    </p:spTree>
    <p:extLst>
      <p:ext uri="{BB962C8B-B14F-4D97-AF65-F5344CB8AC3E}">
        <p14:creationId xmlns:p14="http://schemas.microsoft.com/office/powerpoint/2010/main" val="777155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a:xfrm>
            <a:off x="685800" y="4400549"/>
            <a:ext cx="5486400" cy="4102427"/>
          </a:xfrm>
        </p:spPr>
        <p:txBody>
          <a:bodyPr/>
          <a:lstStyle/>
          <a:p>
            <a:r>
              <a:rPr lang="en-GB" sz="1400" b="1" dirty="0"/>
              <a:t>So how do we do it?</a:t>
            </a:r>
          </a:p>
          <a:p>
            <a:endParaRPr lang="en-GB" sz="1400" dirty="0"/>
          </a:p>
          <a:p>
            <a:r>
              <a:rPr lang="en-GB" sz="1400" dirty="0"/>
              <a:t>All feedback that is submitted to Care Opinion is moderated by our team in line with our moderation policy. We are constantly reviewing and updating this policy. This is to make sure that any feedback that we publish is constructive and safe for both staff and patients alike.</a:t>
            </a:r>
          </a:p>
          <a:p>
            <a:endParaRPr lang="en-GB" sz="1400" dirty="0"/>
          </a:p>
          <a:p>
            <a:r>
              <a:rPr lang="en-GB" sz="1400" dirty="0"/>
              <a:t>For e.g. we will not publish any offensive language, racist or homophobic remarks etc. We remove all staff surnames from stories and also make sure that the author does not reveal any personal information about themselves, such as phone numbers, date of birth or address etc. That is just scratching the surface of moderation, but you can read more about our policy by clicking the link in the presentation.</a:t>
            </a:r>
          </a:p>
          <a:p>
            <a:endParaRPr lang="en-GB" sz="1400" dirty="0"/>
          </a:p>
          <a:p>
            <a:r>
              <a:rPr lang="en-GB" sz="1400" dirty="0"/>
              <a:t>Once a story has been moderated we will publish it on the website and the service/services will be invited to respond. We provide support and training to the boards on responding well. </a:t>
            </a:r>
          </a:p>
        </p:txBody>
      </p:sp>
      <p:sp>
        <p:nvSpPr>
          <p:cNvPr id="4" name="Slide Number Placeholder 3"/>
          <p:cNvSpPr>
            <a:spLocks noGrp="1"/>
          </p:cNvSpPr>
          <p:nvPr>
            <p:ph type="sldNum" sz="quarter" idx="5"/>
          </p:nvPr>
        </p:nvSpPr>
        <p:spPr/>
        <p:txBody>
          <a:bodyPr/>
          <a:lstStyle/>
          <a:p>
            <a:fld id="{DB499FAA-A684-45F1-A254-F445F914A732}" type="slidenum">
              <a:rPr lang="en-GB" smtClean="0"/>
              <a:t>17</a:t>
            </a:fld>
            <a:endParaRPr lang="en-GB"/>
          </a:p>
        </p:txBody>
      </p:sp>
    </p:spTree>
    <p:extLst>
      <p:ext uri="{BB962C8B-B14F-4D97-AF65-F5344CB8AC3E}">
        <p14:creationId xmlns:p14="http://schemas.microsoft.com/office/powerpoint/2010/main" val="758435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21</a:t>
            </a:fld>
            <a:endParaRPr lang="en-GB"/>
          </a:p>
        </p:txBody>
      </p:sp>
    </p:spTree>
    <p:extLst>
      <p:ext uri="{BB962C8B-B14F-4D97-AF65-F5344CB8AC3E}">
        <p14:creationId xmlns:p14="http://schemas.microsoft.com/office/powerpoint/2010/main" val="2368155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1936C3F-36E7-478A-8E9B-46FB54F97AB0}" type="slidenum">
              <a:rPr lang="en-GB" altLang="en-US"/>
              <a:pPr/>
              <a:t>‹#›</a:t>
            </a:fld>
            <a:endParaRPr lang="en-GB" altLang="en-US"/>
          </a:p>
        </p:txBody>
      </p:sp>
    </p:spTree>
    <p:extLst>
      <p:ext uri="{BB962C8B-B14F-4D97-AF65-F5344CB8AC3E}">
        <p14:creationId xmlns:p14="http://schemas.microsoft.com/office/powerpoint/2010/main" val="100757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EFDDF3F1-F4D2-481A-8207-15C69F584A4A}" type="slidenum">
              <a:rPr lang="en-GB" altLang="en-US"/>
              <a:pPr/>
              <a:t>‹#›</a:t>
            </a:fld>
            <a:endParaRPr lang="en-GB" altLang="en-US"/>
          </a:p>
        </p:txBody>
      </p:sp>
    </p:spTree>
    <p:extLst>
      <p:ext uri="{BB962C8B-B14F-4D97-AF65-F5344CB8AC3E}">
        <p14:creationId xmlns:p14="http://schemas.microsoft.com/office/powerpoint/2010/main" val="910241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776AEA4-BD81-4580-9B84-2876BF718FDF}" type="slidenum">
              <a:rPr lang="en-GB" altLang="en-US"/>
              <a:pPr/>
              <a:t>‹#›</a:t>
            </a:fld>
            <a:endParaRPr lang="en-GB" altLang="en-US"/>
          </a:p>
        </p:txBody>
      </p:sp>
    </p:spTree>
    <p:extLst>
      <p:ext uri="{BB962C8B-B14F-4D97-AF65-F5344CB8AC3E}">
        <p14:creationId xmlns:p14="http://schemas.microsoft.com/office/powerpoint/2010/main" val="393814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78D5023-E80D-4A95-9240-8D84CC0C873D}" type="slidenum">
              <a:rPr lang="en-GB" altLang="en-US"/>
              <a:pPr/>
              <a:t>‹#›</a:t>
            </a:fld>
            <a:endParaRPr lang="en-GB" altLang="en-US"/>
          </a:p>
        </p:txBody>
      </p:sp>
    </p:spTree>
    <p:extLst>
      <p:ext uri="{BB962C8B-B14F-4D97-AF65-F5344CB8AC3E}">
        <p14:creationId xmlns:p14="http://schemas.microsoft.com/office/powerpoint/2010/main" val="255891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7BAD78C8-AD9A-4306-BE67-D7F7494D2124}" type="slidenum">
              <a:rPr lang="en-GB" altLang="en-US"/>
              <a:pPr/>
              <a:t>‹#›</a:t>
            </a:fld>
            <a:endParaRPr lang="en-GB" altLang="en-US"/>
          </a:p>
        </p:txBody>
      </p:sp>
    </p:spTree>
    <p:extLst>
      <p:ext uri="{BB962C8B-B14F-4D97-AF65-F5344CB8AC3E}">
        <p14:creationId xmlns:p14="http://schemas.microsoft.com/office/powerpoint/2010/main" val="51799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552973F-DFD6-4AB9-B89C-61D5D3449326}" type="slidenum">
              <a:rPr lang="en-GB" altLang="en-US"/>
              <a:pPr/>
              <a:t>‹#›</a:t>
            </a:fld>
            <a:endParaRPr lang="en-GB" altLang="en-US"/>
          </a:p>
        </p:txBody>
      </p:sp>
    </p:spTree>
    <p:extLst>
      <p:ext uri="{BB962C8B-B14F-4D97-AF65-F5344CB8AC3E}">
        <p14:creationId xmlns:p14="http://schemas.microsoft.com/office/powerpoint/2010/main" val="788324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0FFC6658-F0E1-4F42-AC88-C759D708BF78}" type="slidenum">
              <a:rPr lang="en-GB" altLang="en-US"/>
              <a:pPr/>
              <a:t>‹#›</a:t>
            </a:fld>
            <a:endParaRPr lang="en-GB" altLang="en-US"/>
          </a:p>
        </p:txBody>
      </p:sp>
    </p:spTree>
    <p:extLst>
      <p:ext uri="{BB962C8B-B14F-4D97-AF65-F5344CB8AC3E}">
        <p14:creationId xmlns:p14="http://schemas.microsoft.com/office/powerpoint/2010/main" val="260436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8A08AC46-7891-41DC-B492-FD9D66EE2501}" type="slidenum">
              <a:rPr lang="en-GB" altLang="en-US"/>
              <a:pPr/>
              <a:t>‹#›</a:t>
            </a:fld>
            <a:endParaRPr lang="en-GB" altLang="en-US"/>
          </a:p>
        </p:txBody>
      </p:sp>
    </p:spTree>
    <p:extLst>
      <p:ext uri="{BB962C8B-B14F-4D97-AF65-F5344CB8AC3E}">
        <p14:creationId xmlns:p14="http://schemas.microsoft.com/office/powerpoint/2010/main" val="318737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65B7CC72-CEC4-4555-885B-7A20C7B50792}" type="slidenum">
              <a:rPr lang="en-GB" altLang="en-US"/>
              <a:pPr/>
              <a:t>‹#›</a:t>
            </a:fld>
            <a:endParaRPr lang="en-GB" altLang="en-US"/>
          </a:p>
        </p:txBody>
      </p:sp>
    </p:spTree>
    <p:extLst>
      <p:ext uri="{BB962C8B-B14F-4D97-AF65-F5344CB8AC3E}">
        <p14:creationId xmlns:p14="http://schemas.microsoft.com/office/powerpoint/2010/main" val="488558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52C5114-5483-4ADD-A3C7-9867329A8ECE}" type="slidenum">
              <a:rPr lang="en-GB" altLang="en-US"/>
              <a:pPr/>
              <a:t>‹#›</a:t>
            </a:fld>
            <a:endParaRPr lang="en-GB" altLang="en-US"/>
          </a:p>
        </p:txBody>
      </p:sp>
    </p:spTree>
    <p:extLst>
      <p:ext uri="{BB962C8B-B14F-4D97-AF65-F5344CB8AC3E}">
        <p14:creationId xmlns:p14="http://schemas.microsoft.com/office/powerpoint/2010/main" val="130718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3C6B6542-E48A-44D7-8829-694C22CDD2A4}" type="slidenum">
              <a:rPr lang="en-GB" altLang="en-US"/>
              <a:pPr/>
              <a:t>‹#›</a:t>
            </a:fld>
            <a:endParaRPr lang="en-GB" altLang="en-US"/>
          </a:p>
        </p:txBody>
      </p:sp>
    </p:spTree>
    <p:extLst>
      <p:ext uri="{BB962C8B-B14F-4D97-AF65-F5344CB8AC3E}">
        <p14:creationId xmlns:p14="http://schemas.microsoft.com/office/powerpoint/2010/main" val="1601129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1B17A4D-C423-425D-9DB0-52D43AED162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6.svg"/><Relationship Id="rId1" Type="http://schemas.openxmlformats.org/officeDocument/2006/relationships/slideLayout" Target="../slideLayouts/slideLayout1.xml"/><Relationship Id="rId6" Type="http://schemas.openxmlformats.org/officeDocument/2006/relationships/image" Target="../media/image18.svg"/><Relationship Id="rId11" Type="http://schemas.openxmlformats.org/officeDocument/2006/relationships/image" Target="../media/image23.svg"/><Relationship Id="rId5" Type="http://schemas.openxmlformats.org/officeDocument/2006/relationships/image" Target="../media/image17.png"/><Relationship Id="rId1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www.careopinion.org.uk/info/picture-storie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www.careopinion.org.uk/info/moderation" TargetMode="Externa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careopinion.ie/1977"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areopinion.ie/1861"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careopinion.ie/170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careopinion.ie/170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careopinion.ie/1701"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p:cNvPicPr>
            <a:picLocks noChangeAspect="1"/>
          </p:cNvPicPr>
          <p:nvPr/>
        </p:nvPicPr>
        <p:blipFill rotWithShape="1">
          <a:blip r:embed="rId2">
            <a:extLst>
              <a:ext uri="{96DAC541-7B7A-43D3-8B79-37D633B846F1}">
                <asvg:svgBlip xmlns:asvg="http://schemas.microsoft.com/office/drawing/2016/SVG/main" r:embed="rId3"/>
              </a:ext>
            </a:extLst>
          </a:blip>
          <a:srcRect r="18789"/>
          <a:stretch/>
        </p:blipFill>
        <p:spPr>
          <a:xfrm>
            <a:off x="-1" y="0"/>
            <a:ext cx="9168341" cy="6858000"/>
          </a:xfrm>
          <a:prstGeom prst="rect">
            <a:avLst/>
          </a:prstGeom>
        </p:spPr>
      </p:pic>
      <p:pic>
        <p:nvPicPr>
          <p:cNvPr id="5" name="Graphic 4"/>
          <p:cNvPicPr>
            <a:picLocks noChangeAspect="1"/>
          </p:cNvPicPr>
          <p:nvPr/>
        </p:nvPicPr>
        <p:blipFill rotWithShape="1">
          <a:blip r:embed="rId4">
            <a:extLst>
              <a:ext uri="{96DAC541-7B7A-43D3-8B79-37D633B846F1}">
                <asvg:svgBlip xmlns:asvg="http://schemas.microsoft.com/office/drawing/2016/SVG/main" r:embed="rId5"/>
              </a:ext>
            </a:extLst>
          </a:blip>
          <a:srcRect l="41211" t="4342" r="370"/>
          <a:stretch/>
        </p:blipFill>
        <p:spPr>
          <a:xfrm>
            <a:off x="14868" y="0"/>
            <a:ext cx="9168341" cy="6858000"/>
          </a:xfrm>
          <a:prstGeom prst="rect">
            <a:avLst/>
          </a:prstGeom>
        </p:spPr>
      </p:pic>
      <p:sp>
        <p:nvSpPr>
          <p:cNvPr id="8" name="TextBox 7">
            <a:extLst>
              <a:ext uri="{FF2B5EF4-FFF2-40B4-BE49-F238E27FC236}">
                <a16:creationId xmlns:a16="http://schemas.microsoft.com/office/drawing/2014/main" id="{1540F4E4-C016-46BA-AD55-23D8D89013B9}"/>
              </a:ext>
            </a:extLst>
          </p:cNvPr>
          <p:cNvSpPr txBox="1"/>
          <p:nvPr/>
        </p:nvSpPr>
        <p:spPr>
          <a:xfrm>
            <a:off x="5868144" y="3933056"/>
            <a:ext cx="1944216" cy="830997"/>
          </a:xfrm>
          <a:prstGeom prst="rect">
            <a:avLst/>
          </a:prstGeom>
          <a:noFill/>
        </p:spPr>
        <p:txBody>
          <a:bodyPr wrap="square" rtlCol="0">
            <a:spAutoFit/>
          </a:bodyPr>
          <a:lstStyle/>
          <a:p>
            <a:pPr algn="ctr"/>
            <a:r>
              <a:rPr lang="en-GB" sz="2400" b="1" dirty="0">
                <a:solidFill>
                  <a:schemeClr val="bg1"/>
                </a:solidFill>
                <a:latin typeface="Calibri" panose="020F0502020204030204" pitchFamily="34" charset="0"/>
                <a:cs typeface="Calibri" panose="020F0502020204030204" pitchFamily="34" charset="0"/>
              </a:rPr>
              <a:t>Care Opinion</a:t>
            </a:r>
          </a:p>
          <a:p>
            <a:pPr algn="ctr"/>
            <a:r>
              <a:rPr lang="en-GB" sz="2400" b="1" dirty="0">
                <a:solidFill>
                  <a:schemeClr val="bg1"/>
                </a:solidFill>
                <a:latin typeface="Calibri" panose="020F0502020204030204" pitchFamily="34" charset="0"/>
                <a:cs typeface="Calibri" panose="020F0502020204030204" pitchFamily="34" charset="0"/>
              </a:rPr>
              <a:t>IRELAND</a:t>
            </a:r>
          </a:p>
        </p:txBody>
      </p:sp>
    </p:spTree>
    <p:extLst>
      <p:ext uri="{BB962C8B-B14F-4D97-AF65-F5344CB8AC3E}">
        <p14:creationId xmlns:p14="http://schemas.microsoft.com/office/powerpoint/2010/main" val="2275208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Inpatient">
            <a:extLst>
              <a:ext uri="{FF2B5EF4-FFF2-40B4-BE49-F238E27FC236}">
                <a16:creationId xmlns:a16="http://schemas.microsoft.com/office/drawing/2014/main" id="{8A5E16BF-2042-447F-A0AC-94DB00B11DA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5077" y="4806878"/>
            <a:ext cx="1197477" cy="1197477"/>
          </a:xfrm>
          <a:prstGeom prst="rect">
            <a:avLst/>
          </a:prstGeom>
        </p:spPr>
      </p:pic>
      <p:pic>
        <p:nvPicPr>
          <p:cNvPr id="6" name="Graphic 5" descr="Programmer">
            <a:extLst>
              <a:ext uri="{FF2B5EF4-FFF2-40B4-BE49-F238E27FC236}">
                <a16:creationId xmlns:a16="http://schemas.microsoft.com/office/drawing/2014/main" id="{FCAFFEF6-BEA2-4784-922D-021DF9810DA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02634" y="4948418"/>
            <a:ext cx="914400" cy="914400"/>
          </a:xfrm>
          <a:prstGeom prst="rect">
            <a:avLst/>
          </a:prstGeom>
        </p:spPr>
      </p:pic>
      <p:pic>
        <p:nvPicPr>
          <p:cNvPr id="7" name="Graphic 6" descr="Users">
            <a:extLst>
              <a:ext uri="{FF2B5EF4-FFF2-40B4-BE49-F238E27FC236}">
                <a16:creationId xmlns:a16="http://schemas.microsoft.com/office/drawing/2014/main" id="{56F8A982-D002-4192-A197-EF465FBED993}"/>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23982" y="4948419"/>
            <a:ext cx="1108871" cy="1108871"/>
          </a:xfrm>
          <a:prstGeom prst="rect">
            <a:avLst/>
          </a:prstGeom>
        </p:spPr>
      </p:pic>
      <p:pic>
        <p:nvPicPr>
          <p:cNvPr id="8" name="Picture 7">
            <a:extLst>
              <a:ext uri="{FF2B5EF4-FFF2-40B4-BE49-F238E27FC236}">
                <a16:creationId xmlns:a16="http://schemas.microsoft.com/office/drawing/2014/main" id="{54B3C628-CCA0-4F71-B265-F3882F972873}"/>
              </a:ext>
            </a:extLst>
          </p:cNvPr>
          <p:cNvPicPr>
            <a:picLocks noChangeAspect="1"/>
          </p:cNvPicPr>
          <p:nvPr/>
        </p:nvPicPr>
        <p:blipFill>
          <a:blip r:embed="rId9"/>
          <a:stretch>
            <a:fillRect/>
          </a:stretch>
        </p:blipFill>
        <p:spPr>
          <a:xfrm>
            <a:off x="7153341" y="5150410"/>
            <a:ext cx="1854295" cy="704886"/>
          </a:xfrm>
          <a:prstGeom prst="rect">
            <a:avLst/>
          </a:prstGeom>
        </p:spPr>
      </p:pic>
      <p:pic>
        <p:nvPicPr>
          <p:cNvPr id="9" name="Graphic 8" descr="Arrow Right">
            <a:extLst>
              <a:ext uri="{FF2B5EF4-FFF2-40B4-BE49-F238E27FC236}">
                <a16:creationId xmlns:a16="http://schemas.microsoft.com/office/drawing/2014/main" id="{FAB82F60-72CD-4A44-BD4A-947810EA9356}"/>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964346" y="5000796"/>
            <a:ext cx="809643" cy="809643"/>
          </a:xfrm>
          <a:prstGeom prst="rect">
            <a:avLst/>
          </a:prstGeom>
        </p:spPr>
      </p:pic>
      <p:pic>
        <p:nvPicPr>
          <p:cNvPr id="10" name="Graphic 9" descr="Arrow Right">
            <a:extLst>
              <a:ext uri="{FF2B5EF4-FFF2-40B4-BE49-F238E27FC236}">
                <a16:creationId xmlns:a16="http://schemas.microsoft.com/office/drawing/2014/main" id="{72521E05-9330-4EDD-A5B2-D991E4EB47BB}"/>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812710" y="4997476"/>
            <a:ext cx="809643" cy="809643"/>
          </a:xfrm>
          <a:prstGeom prst="rect">
            <a:avLst/>
          </a:prstGeom>
        </p:spPr>
      </p:pic>
      <p:pic>
        <p:nvPicPr>
          <p:cNvPr id="11" name="Graphic 10" descr="Arrow Right">
            <a:extLst>
              <a:ext uri="{FF2B5EF4-FFF2-40B4-BE49-F238E27FC236}">
                <a16:creationId xmlns:a16="http://schemas.microsoft.com/office/drawing/2014/main" id="{F80C8D76-F638-4F7F-B39A-B08C491FAA8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216989" y="5042335"/>
            <a:ext cx="809643" cy="809643"/>
          </a:xfrm>
          <a:prstGeom prst="rect">
            <a:avLst/>
          </a:prstGeom>
        </p:spPr>
      </p:pic>
      <p:pic>
        <p:nvPicPr>
          <p:cNvPr id="12" name="Graphic 11" descr="Chat">
            <a:extLst>
              <a:ext uri="{FF2B5EF4-FFF2-40B4-BE49-F238E27FC236}">
                <a16:creationId xmlns:a16="http://schemas.microsoft.com/office/drawing/2014/main" id="{81CEE3FE-E1E9-4B83-974B-815780177F82}"/>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764734" y="4567690"/>
            <a:ext cx="809643" cy="809643"/>
          </a:xfrm>
          <a:prstGeom prst="rect">
            <a:avLst/>
          </a:prstGeom>
        </p:spPr>
      </p:pic>
      <p:sp>
        <p:nvSpPr>
          <p:cNvPr id="2" name="Content Placeholder 2">
            <a:extLst>
              <a:ext uri="{FF2B5EF4-FFF2-40B4-BE49-F238E27FC236}">
                <a16:creationId xmlns:a16="http://schemas.microsoft.com/office/drawing/2014/main" id="{D8B6CE47-4358-7CB7-A087-48D45B7E9200}"/>
              </a:ext>
            </a:extLst>
          </p:cNvPr>
          <p:cNvSpPr txBox="1">
            <a:spLocks/>
          </p:cNvSpPr>
          <p:nvPr/>
        </p:nvSpPr>
        <p:spPr>
          <a:xfrm>
            <a:off x="782455" y="1411391"/>
            <a:ext cx="7672431" cy="4111714"/>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sz="2000" b="1" dirty="0">
                <a:solidFill>
                  <a:srgbClr val="B10059"/>
                </a:solidFill>
                <a:cs typeface="Calibri" panose="020F0502020204030204" pitchFamily="34" charset="0"/>
              </a:rPr>
              <a:t>Care Opinion is a place where people can share their experiences of health or care services</a:t>
            </a:r>
          </a:p>
          <a:p>
            <a:pPr marL="0" indent="0">
              <a:buFontTx/>
              <a:buNone/>
            </a:pPr>
            <a:endParaRPr lang="en-GB" sz="1000" dirty="0">
              <a:solidFill>
                <a:srgbClr val="5B1E45"/>
              </a:solidFill>
              <a:cs typeface="Calibri" panose="020F0502020204030204" pitchFamily="34" charset="0"/>
            </a:endParaRPr>
          </a:p>
          <a:p>
            <a:pPr marL="0" indent="0">
              <a:buFontTx/>
              <a:buNone/>
            </a:pPr>
            <a:r>
              <a:rPr lang="en-GB" sz="2000" dirty="0">
                <a:solidFill>
                  <a:srgbClr val="5B1E45"/>
                </a:solidFill>
                <a:cs typeface="Calibri" panose="020F0502020204030204" pitchFamily="34" charset="0"/>
              </a:rPr>
              <a:t>At Care Opinion we make it </a:t>
            </a:r>
            <a:r>
              <a:rPr lang="en-GB" sz="2000" b="1" dirty="0">
                <a:solidFill>
                  <a:srgbClr val="B10059"/>
                </a:solidFill>
                <a:cs typeface="Calibri" panose="020F0502020204030204" pitchFamily="34" charset="0"/>
              </a:rPr>
              <a:t>safe and simple </a:t>
            </a:r>
            <a:r>
              <a:rPr lang="en-GB" sz="2000" dirty="0">
                <a:solidFill>
                  <a:srgbClr val="5B1E45"/>
                </a:solidFill>
                <a:cs typeface="Calibri" panose="020F0502020204030204" pitchFamily="34" charset="0"/>
              </a:rPr>
              <a:t>to share stories of care online and for people to see other stories too. The public, services and regulators can see how stories are leading to change.</a:t>
            </a:r>
          </a:p>
          <a:p>
            <a:pPr marL="0" indent="0">
              <a:buFontTx/>
              <a:buNone/>
            </a:pPr>
            <a:endParaRPr lang="en-GB" sz="1000" dirty="0">
              <a:solidFill>
                <a:srgbClr val="5B1E45"/>
              </a:solidFill>
              <a:cs typeface="Calibri" panose="020F0502020204030204" pitchFamily="34" charset="0"/>
            </a:endParaRPr>
          </a:p>
          <a:p>
            <a:pPr marL="0" indent="0">
              <a:buFontTx/>
              <a:buNone/>
            </a:pPr>
            <a:r>
              <a:rPr lang="en-GB" sz="2000" dirty="0">
                <a:solidFill>
                  <a:srgbClr val="5B1E45"/>
                </a:solidFill>
                <a:cs typeface="Calibri" panose="020F0502020204030204" pitchFamily="34" charset="0"/>
              </a:rPr>
              <a:t>We think that by sharing honest experiences of care, we learn to see the world differently. Working together, we can all help make care better. As a social enterprise, this is very important to us.</a:t>
            </a:r>
          </a:p>
        </p:txBody>
      </p:sp>
      <p:pic>
        <p:nvPicPr>
          <p:cNvPr id="3" name="Picture 2">
            <a:extLst>
              <a:ext uri="{FF2B5EF4-FFF2-40B4-BE49-F238E27FC236}">
                <a16:creationId xmlns:a16="http://schemas.microsoft.com/office/drawing/2014/main" id="{0D63BACE-B0AF-6D16-79CE-8C6B8E080AB4}"/>
              </a:ext>
            </a:extLst>
          </p:cNvPr>
          <p:cNvPicPr>
            <a:picLocks noChangeAspect="1"/>
          </p:cNvPicPr>
          <p:nvPr/>
        </p:nvPicPr>
        <p:blipFill>
          <a:blip r:embed="rId14"/>
          <a:stretch>
            <a:fillRect/>
          </a:stretch>
        </p:blipFill>
        <p:spPr>
          <a:xfrm>
            <a:off x="247459" y="246612"/>
            <a:ext cx="8742422" cy="6364776"/>
          </a:xfrm>
          <a:prstGeom prst="rect">
            <a:avLst/>
          </a:prstGeom>
        </p:spPr>
      </p:pic>
      <p:pic>
        <p:nvPicPr>
          <p:cNvPr id="4" name="Graphic 3">
            <a:extLst>
              <a:ext uri="{FF2B5EF4-FFF2-40B4-BE49-F238E27FC236}">
                <a16:creationId xmlns:a16="http://schemas.microsoft.com/office/drawing/2014/main" id="{91BF4077-C2F9-1D3D-845D-DE6C9B4D652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158436" y="386668"/>
            <a:ext cx="2562225" cy="981075"/>
          </a:xfrm>
          <a:prstGeom prst="rect">
            <a:avLst/>
          </a:prstGeom>
        </p:spPr>
      </p:pic>
    </p:spTree>
    <p:extLst>
      <p:ext uri="{BB962C8B-B14F-4D97-AF65-F5344CB8AC3E}">
        <p14:creationId xmlns:p14="http://schemas.microsoft.com/office/powerpoint/2010/main" val="356505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E4314-A90C-48F7-B419-9B2B6E21F8AA}"/>
              </a:ext>
            </a:extLst>
          </p:cNvPr>
          <p:cNvPicPr>
            <a:picLocks noChangeAspect="1"/>
          </p:cNvPicPr>
          <p:nvPr/>
        </p:nvPicPr>
        <p:blipFill>
          <a:blip r:embed="rId2"/>
          <a:stretch>
            <a:fillRect/>
          </a:stretch>
        </p:blipFill>
        <p:spPr>
          <a:xfrm>
            <a:off x="7201049" y="52680"/>
            <a:ext cx="1942952" cy="966495"/>
          </a:xfrm>
          <a:prstGeom prst="rect">
            <a:avLst/>
          </a:prstGeom>
        </p:spPr>
      </p:pic>
      <p:sp>
        <p:nvSpPr>
          <p:cNvPr id="6" name="Title 5">
            <a:extLst>
              <a:ext uri="{FF2B5EF4-FFF2-40B4-BE49-F238E27FC236}">
                <a16:creationId xmlns:a16="http://schemas.microsoft.com/office/drawing/2014/main" id="{673ECDC3-AF31-4931-9932-4E1C3E9C3B72}"/>
              </a:ext>
            </a:extLst>
          </p:cNvPr>
          <p:cNvSpPr>
            <a:spLocks noGrp="1"/>
          </p:cNvSpPr>
          <p:nvPr>
            <p:ph type="title"/>
          </p:nvPr>
        </p:nvSpPr>
        <p:spPr>
          <a:xfrm>
            <a:off x="442961" y="331409"/>
            <a:ext cx="7886700" cy="651653"/>
          </a:xfrm>
        </p:spPr>
        <p:txBody>
          <a:bodyPr>
            <a:normAutofit/>
          </a:bodyPr>
          <a:lstStyle/>
          <a:p>
            <a:r>
              <a:rPr lang="en-GB" sz="3000" dirty="0">
                <a:solidFill>
                  <a:srgbClr val="B10059"/>
                </a:solidFill>
                <a:latin typeface="+mn-lt"/>
              </a:rPr>
              <a:t>Ways to share your story…</a:t>
            </a:r>
          </a:p>
        </p:txBody>
      </p:sp>
      <p:pic>
        <p:nvPicPr>
          <p:cNvPr id="8" name="Picture 7">
            <a:extLst>
              <a:ext uri="{FF2B5EF4-FFF2-40B4-BE49-F238E27FC236}">
                <a16:creationId xmlns:a16="http://schemas.microsoft.com/office/drawing/2014/main" id="{4C85D652-8DC0-4C72-AA01-CAC3F50FEE99}"/>
              </a:ext>
            </a:extLst>
          </p:cNvPr>
          <p:cNvPicPr>
            <a:picLocks noChangeAspect="1"/>
          </p:cNvPicPr>
          <p:nvPr/>
        </p:nvPicPr>
        <p:blipFill rotWithShape="1">
          <a:blip r:embed="rId3"/>
          <a:srcRect l="4437" r="1"/>
          <a:stretch/>
        </p:blipFill>
        <p:spPr>
          <a:xfrm>
            <a:off x="5949747" y="1204122"/>
            <a:ext cx="1504179" cy="1599400"/>
          </a:xfrm>
          <a:prstGeom prst="rect">
            <a:avLst/>
          </a:prstGeom>
        </p:spPr>
      </p:pic>
      <p:pic>
        <p:nvPicPr>
          <p:cNvPr id="9" name="Picture 8">
            <a:extLst>
              <a:ext uri="{FF2B5EF4-FFF2-40B4-BE49-F238E27FC236}">
                <a16:creationId xmlns:a16="http://schemas.microsoft.com/office/drawing/2014/main" id="{B87BDD92-DA76-4F0D-87E8-7407E3598F8A}"/>
              </a:ext>
            </a:extLst>
          </p:cNvPr>
          <p:cNvPicPr>
            <a:picLocks noChangeAspect="1"/>
          </p:cNvPicPr>
          <p:nvPr/>
        </p:nvPicPr>
        <p:blipFill>
          <a:blip r:embed="rId4"/>
          <a:srcRect l="24694" r="-1"/>
          <a:stretch>
            <a:fillRect/>
          </a:stretch>
        </p:blipFill>
        <p:spPr>
          <a:xfrm>
            <a:off x="1325881" y="1204122"/>
            <a:ext cx="4605590" cy="1599400"/>
          </a:xfrm>
          <a:prstGeom prst="rect">
            <a:avLst/>
          </a:prstGeom>
        </p:spPr>
      </p:pic>
      <p:sp>
        <p:nvSpPr>
          <p:cNvPr id="11" name="Title 5">
            <a:extLst>
              <a:ext uri="{FF2B5EF4-FFF2-40B4-BE49-F238E27FC236}">
                <a16:creationId xmlns:a16="http://schemas.microsoft.com/office/drawing/2014/main" id="{8D57A3F3-E50A-4C76-908D-1C4F3F622B2A}"/>
              </a:ext>
            </a:extLst>
          </p:cNvPr>
          <p:cNvSpPr txBox="1">
            <a:spLocks/>
          </p:cNvSpPr>
          <p:nvPr/>
        </p:nvSpPr>
        <p:spPr>
          <a:xfrm>
            <a:off x="665985" y="3170737"/>
            <a:ext cx="8271510" cy="65165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500" dirty="0">
                <a:solidFill>
                  <a:srgbClr val="5B1E45"/>
                </a:solidFill>
                <a:latin typeface="+mn-lt"/>
              </a:rPr>
              <a:t>We also have some printed materials and online tools to promote Care Opinion and encourage people to share their stories </a:t>
            </a:r>
          </a:p>
        </p:txBody>
      </p:sp>
      <p:pic>
        <p:nvPicPr>
          <p:cNvPr id="4" name="Picture 3">
            <a:extLst>
              <a:ext uri="{FF2B5EF4-FFF2-40B4-BE49-F238E27FC236}">
                <a16:creationId xmlns:a16="http://schemas.microsoft.com/office/drawing/2014/main" id="{0E063BCA-67BA-41F2-8B51-85260464F82B}"/>
              </a:ext>
            </a:extLst>
          </p:cNvPr>
          <p:cNvPicPr>
            <a:picLocks noChangeAspect="1"/>
          </p:cNvPicPr>
          <p:nvPr/>
        </p:nvPicPr>
        <p:blipFill>
          <a:blip r:embed="rId5"/>
          <a:stretch>
            <a:fillRect/>
          </a:stretch>
        </p:blipFill>
        <p:spPr>
          <a:xfrm>
            <a:off x="1325881" y="4135223"/>
            <a:ext cx="2044460" cy="1713397"/>
          </a:xfrm>
          <a:prstGeom prst="rect">
            <a:avLst/>
          </a:prstGeom>
        </p:spPr>
      </p:pic>
      <p:pic>
        <p:nvPicPr>
          <p:cNvPr id="13" name="Picture 12">
            <a:extLst>
              <a:ext uri="{FF2B5EF4-FFF2-40B4-BE49-F238E27FC236}">
                <a16:creationId xmlns:a16="http://schemas.microsoft.com/office/drawing/2014/main" id="{E3033C4B-4880-4723-A4FB-CF9469855DE8}"/>
              </a:ext>
            </a:extLst>
          </p:cNvPr>
          <p:cNvPicPr>
            <a:picLocks noChangeAspect="1"/>
          </p:cNvPicPr>
          <p:nvPr/>
        </p:nvPicPr>
        <p:blipFill>
          <a:blip r:embed="rId6"/>
          <a:stretch>
            <a:fillRect/>
          </a:stretch>
        </p:blipFill>
        <p:spPr>
          <a:xfrm>
            <a:off x="3713221" y="4135223"/>
            <a:ext cx="2177039" cy="1758377"/>
          </a:xfrm>
          <a:prstGeom prst="rect">
            <a:avLst/>
          </a:prstGeom>
        </p:spPr>
      </p:pic>
      <p:pic>
        <p:nvPicPr>
          <p:cNvPr id="15" name="Picture 14">
            <a:extLst>
              <a:ext uri="{FF2B5EF4-FFF2-40B4-BE49-F238E27FC236}">
                <a16:creationId xmlns:a16="http://schemas.microsoft.com/office/drawing/2014/main" id="{249AECC3-D9E9-4A86-929B-AB52B7250685}"/>
              </a:ext>
            </a:extLst>
          </p:cNvPr>
          <p:cNvPicPr>
            <a:picLocks noChangeAspect="1"/>
          </p:cNvPicPr>
          <p:nvPr/>
        </p:nvPicPr>
        <p:blipFill>
          <a:blip r:embed="rId7"/>
          <a:stretch>
            <a:fillRect/>
          </a:stretch>
        </p:blipFill>
        <p:spPr>
          <a:xfrm>
            <a:off x="6233142" y="4135223"/>
            <a:ext cx="2096519" cy="1777221"/>
          </a:xfrm>
          <a:prstGeom prst="rect">
            <a:avLst/>
          </a:prstGeom>
        </p:spPr>
      </p:pic>
      <p:cxnSp>
        <p:nvCxnSpPr>
          <p:cNvPr id="3" name="Straight Connector 2">
            <a:extLst>
              <a:ext uri="{FF2B5EF4-FFF2-40B4-BE49-F238E27FC236}">
                <a16:creationId xmlns:a16="http://schemas.microsoft.com/office/drawing/2014/main" id="{DACE0537-F7D2-3BCB-4928-AB4C2D02D4CE}"/>
              </a:ext>
            </a:extLst>
          </p:cNvPr>
          <p:cNvCxnSpPr/>
          <p:nvPr/>
        </p:nvCxnSpPr>
        <p:spPr>
          <a:xfrm>
            <a:off x="85725" y="0"/>
            <a:ext cx="0" cy="6858000"/>
          </a:xfrm>
          <a:prstGeom prst="line">
            <a:avLst/>
          </a:prstGeom>
          <a:ln>
            <a:solidFill>
              <a:srgbClr val="B10059"/>
            </a:solidFill>
          </a:ln>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1E097512-23FE-A41D-5E96-4E704DACC3DA}"/>
              </a:ext>
            </a:extLst>
          </p:cNvPr>
          <p:cNvCxnSpPr/>
          <p:nvPr/>
        </p:nvCxnSpPr>
        <p:spPr>
          <a:xfrm>
            <a:off x="180975" y="0"/>
            <a:ext cx="0" cy="6858000"/>
          </a:xfrm>
          <a:prstGeom prst="line">
            <a:avLst/>
          </a:prstGeom>
          <a:ln w="57150">
            <a:solidFill>
              <a:srgbClr val="5B1E45"/>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02035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71CA6E-E17E-4F8B-95E7-5DF36818DFD9}"/>
              </a:ext>
            </a:extLst>
          </p:cNvPr>
          <p:cNvPicPr>
            <a:picLocks noChangeAspect="1"/>
          </p:cNvPicPr>
          <p:nvPr/>
        </p:nvPicPr>
        <p:blipFill>
          <a:blip r:embed="rId3"/>
          <a:stretch>
            <a:fillRect/>
          </a:stretch>
        </p:blipFill>
        <p:spPr>
          <a:xfrm>
            <a:off x="237841" y="404664"/>
            <a:ext cx="8769114" cy="6264696"/>
          </a:xfrm>
          <a:prstGeom prst="rect">
            <a:avLst/>
          </a:prstGeom>
        </p:spPr>
      </p:pic>
      <p:pic>
        <p:nvPicPr>
          <p:cNvPr id="6" name="Picture 5">
            <a:extLst>
              <a:ext uri="{FF2B5EF4-FFF2-40B4-BE49-F238E27FC236}">
                <a16:creationId xmlns:a16="http://schemas.microsoft.com/office/drawing/2014/main" id="{0C6C1B98-FA2A-4CEB-8AA4-B8E976E9003D}"/>
              </a:ext>
            </a:extLst>
          </p:cNvPr>
          <p:cNvPicPr>
            <a:picLocks noChangeAspect="1"/>
          </p:cNvPicPr>
          <p:nvPr/>
        </p:nvPicPr>
        <p:blipFill>
          <a:blip r:embed="rId4"/>
          <a:stretch>
            <a:fillRect/>
          </a:stretch>
        </p:blipFill>
        <p:spPr>
          <a:xfrm>
            <a:off x="138430" y="404664"/>
            <a:ext cx="8868525" cy="6163272"/>
          </a:xfrm>
          <a:prstGeom prst="rect">
            <a:avLst/>
          </a:prstGeom>
        </p:spPr>
      </p:pic>
    </p:spTree>
    <p:extLst>
      <p:ext uri="{BB962C8B-B14F-4D97-AF65-F5344CB8AC3E}">
        <p14:creationId xmlns:p14="http://schemas.microsoft.com/office/powerpoint/2010/main" val="307245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837144-BD86-B406-0DB6-FE152AB9FA99}"/>
              </a:ext>
            </a:extLst>
          </p:cNvPr>
          <p:cNvPicPr>
            <a:picLocks noChangeAspect="1"/>
          </p:cNvPicPr>
          <p:nvPr/>
        </p:nvPicPr>
        <p:blipFill rotWithShape="1">
          <a:blip r:embed="rId2"/>
          <a:srcRect l="15262" t="12546" r="20692"/>
          <a:stretch/>
        </p:blipFill>
        <p:spPr>
          <a:xfrm>
            <a:off x="179512" y="116632"/>
            <a:ext cx="4536504" cy="5191159"/>
          </a:xfrm>
          <a:prstGeom prst="rect">
            <a:avLst/>
          </a:prstGeom>
        </p:spPr>
      </p:pic>
      <p:pic>
        <p:nvPicPr>
          <p:cNvPr id="6" name="Picture 5">
            <a:extLst>
              <a:ext uri="{FF2B5EF4-FFF2-40B4-BE49-F238E27FC236}">
                <a16:creationId xmlns:a16="http://schemas.microsoft.com/office/drawing/2014/main" id="{5A6E4564-0F88-7B11-240D-9F96ADE546E9}"/>
              </a:ext>
            </a:extLst>
          </p:cNvPr>
          <p:cNvPicPr>
            <a:picLocks noChangeAspect="1"/>
          </p:cNvPicPr>
          <p:nvPr/>
        </p:nvPicPr>
        <p:blipFill>
          <a:blip r:embed="rId3"/>
          <a:stretch>
            <a:fillRect/>
          </a:stretch>
        </p:blipFill>
        <p:spPr>
          <a:xfrm>
            <a:off x="4727031" y="1412776"/>
            <a:ext cx="4409134" cy="5297343"/>
          </a:xfrm>
          <a:prstGeom prst="rect">
            <a:avLst/>
          </a:prstGeom>
        </p:spPr>
      </p:pic>
      <p:sp>
        <p:nvSpPr>
          <p:cNvPr id="3" name="TextBox 2">
            <a:extLst>
              <a:ext uri="{FF2B5EF4-FFF2-40B4-BE49-F238E27FC236}">
                <a16:creationId xmlns:a16="http://schemas.microsoft.com/office/drawing/2014/main" id="{76AC90F1-203C-5E9D-F9ED-72787A157F2B}"/>
              </a:ext>
            </a:extLst>
          </p:cNvPr>
          <p:cNvSpPr txBox="1"/>
          <p:nvPr/>
        </p:nvSpPr>
        <p:spPr>
          <a:xfrm>
            <a:off x="5148064" y="404664"/>
            <a:ext cx="3168352" cy="461665"/>
          </a:xfrm>
          <a:prstGeom prst="rect">
            <a:avLst/>
          </a:prstGeom>
          <a:noFill/>
        </p:spPr>
        <p:txBody>
          <a:bodyPr wrap="square">
            <a:spAutoFit/>
          </a:bodyPr>
          <a:lstStyle/>
          <a:p>
            <a:r>
              <a:rPr lang="en-GB" sz="2400" b="1" dirty="0">
                <a:solidFill>
                  <a:srgbClr val="B10059"/>
                </a:solidFill>
                <a:latin typeface="Calibri" panose="020F0502020204030204" pitchFamily="34" charset="0"/>
                <a:cs typeface="Calibri" panose="020F0502020204030204" pitchFamily="34" charset="0"/>
              </a:rPr>
              <a:t>Picture Tiles</a:t>
            </a:r>
            <a:endParaRPr lang="en-GB" sz="2400" dirty="0"/>
          </a:p>
        </p:txBody>
      </p:sp>
    </p:spTree>
    <p:extLst>
      <p:ext uri="{BB962C8B-B14F-4D97-AF65-F5344CB8AC3E}">
        <p14:creationId xmlns:p14="http://schemas.microsoft.com/office/powerpoint/2010/main" val="1235683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1223968-0EA0-4E9E-BE40-ECF2FE0A1A85}"/>
              </a:ext>
            </a:extLst>
          </p:cNvPr>
          <p:cNvSpPr txBox="1"/>
          <p:nvPr/>
        </p:nvSpPr>
        <p:spPr>
          <a:xfrm>
            <a:off x="432392" y="655921"/>
            <a:ext cx="2247014" cy="523220"/>
          </a:xfrm>
          <a:prstGeom prst="rect">
            <a:avLst/>
          </a:prstGeom>
          <a:noFill/>
        </p:spPr>
        <p:txBody>
          <a:bodyPr wrap="square" rtlCol="0">
            <a:spAutoFit/>
          </a:bodyPr>
          <a:lstStyle/>
          <a:p>
            <a:pPr algn="ctr"/>
            <a:r>
              <a:rPr lang="en-GB" sz="2800" dirty="0">
                <a:solidFill>
                  <a:srgbClr val="5B1E45"/>
                </a:solidFill>
                <a:latin typeface="Corbel Light" panose="020B0303020204020204" pitchFamily="34" charset="0"/>
              </a:rPr>
              <a:t>Accessibility</a:t>
            </a:r>
          </a:p>
        </p:txBody>
      </p:sp>
      <p:pic>
        <p:nvPicPr>
          <p:cNvPr id="18" name="Picture 17">
            <a:extLst>
              <a:ext uri="{FF2B5EF4-FFF2-40B4-BE49-F238E27FC236}">
                <a16:creationId xmlns:a16="http://schemas.microsoft.com/office/drawing/2014/main" id="{552DDA23-C8ED-44B4-A41B-6FA43BC7A2FB}"/>
              </a:ext>
            </a:extLst>
          </p:cNvPr>
          <p:cNvPicPr>
            <a:picLocks noChangeAspect="1"/>
          </p:cNvPicPr>
          <p:nvPr/>
        </p:nvPicPr>
        <p:blipFill>
          <a:blip r:embed="rId3"/>
          <a:stretch>
            <a:fillRect/>
          </a:stretch>
        </p:blipFill>
        <p:spPr>
          <a:xfrm>
            <a:off x="4837225" y="4265248"/>
            <a:ext cx="4083260" cy="1435174"/>
          </a:xfrm>
          <a:prstGeom prst="rect">
            <a:avLst/>
          </a:prstGeom>
        </p:spPr>
      </p:pic>
      <p:sp>
        <p:nvSpPr>
          <p:cNvPr id="19" name="TextBox 18">
            <a:extLst>
              <a:ext uri="{FF2B5EF4-FFF2-40B4-BE49-F238E27FC236}">
                <a16:creationId xmlns:a16="http://schemas.microsoft.com/office/drawing/2014/main" id="{86588E13-23E1-4E18-9779-06A4E2F66EFD}"/>
              </a:ext>
            </a:extLst>
          </p:cNvPr>
          <p:cNvSpPr txBox="1"/>
          <p:nvPr/>
        </p:nvSpPr>
        <p:spPr>
          <a:xfrm>
            <a:off x="4949667" y="5894196"/>
            <a:ext cx="3823753" cy="338554"/>
          </a:xfrm>
          <a:prstGeom prst="rect">
            <a:avLst/>
          </a:prstGeom>
          <a:noFill/>
        </p:spPr>
        <p:txBody>
          <a:bodyPr wrap="square" rtlCol="0">
            <a:spAutoFit/>
          </a:bodyPr>
          <a:lstStyle/>
          <a:p>
            <a:pPr algn="ctr"/>
            <a:r>
              <a:rPr lang="en-GB" sz="1600" dirty="0">
                <a:latin typeface="Corbel Light" panose="020B0303020204020204" pitchFamily="34" charset="0"/>
              </a:rPr>
              <a:t>Use pictures to tell your stories</a:t>
            </a:r>
          </a:p>
        </p:txBody>
      </p:sp>
      <p:sp>
        <p:nvSpPr>
          <p:cNvPr id="21" name="TextBox 20">
            <a:extLst>
              <a:ext uri="{FF2B5EF4-FFF2-40B4-BE49-F238E27FC236}">
                <a16:creationId xmlns:a16="http://schemas.microsoft.com/office/drawing/2014/main" id="{F1C225A8-52E7-426D-BCDB-5B8C427EA142}"/>
              </a:ext>
            </a:extLst>
          </p:cNvPr>
          <p:cNvSpPr txBox="1"/>
          <p:nvPr/>
        </p:nvSpPr>
        <p:spPr>
          <a:xfrm>
            <a:off x="5835501" y="6149525"/>
            <a:ext cx="2052084" cy="276999"/>
          </a:xfrm>
          <a:prstGeom prst="rect">
            <a:avLst/>
          </a:prstGeom>
          <a:noFill/>
        </p:spPr>
        <p:txBody>
          <a:bodyPr wrap="square">
            <a:spAutoFit/>
          </a:bodyPr>
          <a:lstStyle/>
          <a:p>
            <a:r>
              <a:rPr lang="en-GB" sz="1200" dirty="0">
                <a:hlinkClick r:id="rId4"/>
              </a:rPr>
              <a:t>Picture stories | Care Opinion</a:t>
            </a:r>
            <a:endParaRPr lang="en-GB" sz="1200" dirty="0"/>
          </a:p>
        </p:txBody>
      </p:sp>
      <p:pic>
        <p:nvPicPr>
          <p:cNvPr id="13" name="Picture 12">
            <a:extLst>
              <a:ext uri="{FF2B5EF4-FFF2-40B4-BE49-F238E27FC236}">
                <a16:creationId xmlns:a16="http://schemas.microsoft.com/office/drawing/2014/main" id="{883EB226-3876-4A62-8569-9BB3DC9462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718" y="1833625"/>
            <a:ext cx="3568948" cy="1320305"/>
          </a:xfrm>
          <a:prstGeom prst="rect">
            <a:avLst/>
          </a:prstGeom>
        </p:spPr>
      </p:pic>
      <p:pic>
        <p:nvPicPr>
          <p:cNvPr id="17" name="Picture 16">
            <a:extLst>
              <a:ext uri="{FF2B5EF4-FFF2-40B4-BE49-F238E27FC236}">
                <a16:creationId xmlns:a16="http://schemas.microsoft.com/office/drawing/2014/main" id="{C45A7289-10AA-4E51-8EC6-E8C34B917F1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61863" y="1833625"/>
            <a:ext cx="3621130" cy="1320305"/>
          </a:xfrm>
          <a:prstGeom prst="rect">
            <a:avLst/>
          </a:prstGeom>
        </p:spPr>
      </p:pic>
      <p:pic>
        <p:nvPicPr>
          <p:cNvPr id="22" name="Picture 21">
            <a:extLst>
              <a:ext uri="{FF2B5EF4-FFF2-40B4-BE49-F238E27FC236}">
                <a16:creationId xmlns:a16="http://schemas.microsoft.com/office/drawing/2014/main" id="{3A0150D3-46B2-4847-9B5C-A9F78A754C2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8077" y="4147877"/>
            <a:ext cx="3656231" cy="2278647"/>
          </a:xfrm>
          <a:prstGeom prst="rect">
            <a:avLst/>
          </a:prstGeom>
        </p:spPr>
      </p:pic>
      <p:sp>
        <p:nvSpPr>
          <p:cNvPr id="23" name="TextBox 22">
            <a:extLst>
              <a:ext uri="{FF2B5EF4-FFF2-40B4-BE49-F238E27FC236}">
                <a16:creationId xmlns:a16="http://schemas.microsoft.com/office/drawing/2014/main" id="{AF4B5752-B904-415F-8859-20329697365F}"/>
              </a:ext>
            </a:extLst>
          </p:cNvPr>
          <p:cNvSpPr txBox="1"/>
          <p:nvPr/>
        </p:nvSpPr>
        <p:spPr>
          <a:xfrm>
            <a:off x="2765705" y="1367406"/>
            <a:ext cx="3612590" cy="369332"/>
          </a:xfrm>
          <a:prstGeom prst="rect">
            <a:avLst/>
          </a:prstGeom>
          <a:noFill/>
        </p:spPr>
        <p:txBody>
          <a:bodyPr wrap="square" rtlCol="0">
            <a:spAutoFit/>
          </a:bodyPr>
          <a:lstStyle/>
          <a:p>
            <a:r>
              <a:rPr lang="en-GB" dirty="0">
                <a:solidFill>
                  <a:srgbClr val="B10059"/>
                </a:solidFill>
                <a:latin typeface="Corbel Light" panose="020B0303020204020204" pitchFamily="34" charset="0"/>
              </a:rPr>
              <a:t>Choice of contrasts and font sizes</a:t>
            </a:r>
          </a:p>
        </p:txBody>
      </p:sp>
      <p:sp>
        <p:nvSpPr>
          <p:cNvPr id="24" name="TextBox 23">
            <a:extLst>
              <a:ext uri="{FF2B5EF4-FFF2-40B4-BE49-F238E27FC236}">
                <a16:creationId xmlns:a16="http://schemas.microsoft.com/office/drawing/2014/main" id="{71BF5FF2-31B8-453A-895C-686EACD5953B}"/>
              </a:ext>
            </a:extLst>
          </p:cNvPr>
          <p:cNvSpPr txBox="1"/>
          <p:nvPr/>
        </p:nvSpPr>
        <p:spPr>
          <a:xfrm>
            <a:off x="1619894" y="3778545"/>
            <a:ext cx="2186561" cy="369332"/>
          </a:xfrm>
          <a:prstGeom prst="rect">
            <a:avLst/>
          </a:prstGeom>
          <a:noFill/>
        </p:spPr>
        <p:txBody>
          <a:bodyPr wrap="square" rtlCol="0">
            <a:spAutoFit/>
          </a:bodyPr>
          <a:lstStyle/>
          <a:p>
            <a:r>
              <a:rPr lang="en-GB" dirty="0">
                <a:solidFill>
                  <a:srgbClr val="B10059"/>
                </a:solidFill>
                <a:latin typeface="Corbel Light" panose="020B0303020204020204" pitchFamily="34" charset="0"/>
              </a:rPr>
              <a:t>BSL and ISL videos</a:t>
            </a:r>
          </a:p>
        </p:txBody>
      </p:sp>
      <p:sp>
        <p:nvSpPr>
          <p:cNvPr id="25" name="TextBox 24">
            <a:extLst>
              <a:ext uri="{FF2B5EF4-FFF2-40B4-BE49-F238E27FC236}">
                <a16:creationId xmlns:a16="http://schemas.microsoft.com/office/drawing/2014/main" id="{284836C2-2D23-4814-9B3E-AE7701896ED6}"/>
              </a:ext>
            </a:extLst>
          </p:cNvPr>
          <p:cNvSpPr txBox="1"/>
          <p:nvPr/>
        </p:nvSpPr>
        <p:spPr>
          <a:xfrm>
            <a:off x="5641459" y="3799029"/>
            <a:ext cx="2842436" cy="369332"/>
          </a:xfrm>
          <a:prstGeom prst="rect">
            <a:avLst/>
          </a:prstGeom>
          <a:noFill/>
        </p:spPr>
        <p:txBody>
          <a:bodyPr wrap="square" rtlCol="0">
            <a:spAutoFit/>
          </a:bodyPr>
          <a:lstStyle/>
          <a:p>
            <a:r>
              <a:rPr lang="en-GB" dirty="0">
                <a:solidFill>
                  <a:srgbClr val="B10059"/>
                </a:solidFill>
                <a:latin typeface="Corbel Light" panose="020B0303020204020204" pitchFamily="34" charset="0"/>
              </a:rPr>
              <a:t>Tell your story using pictures</a:t>
            </a:r>
          </a:p>
        </p:txBody>
      </p:sp>
    </p:spTree>
    <p:extLst>
      <p:ext uri="{BB962C8B-B14F-4D97-AF65-F5344CB8AC3E}">
        <p14:creationId xmlns:p14="http://schemas.microsoft.com/office/powerpoint/2010/main" val="2062627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CBEE5CA-BE6D-7C73-9644-3C447D244A09}"/>
              </a:ext>
            </a:extLst>
          </p:cNvPr>
          <p:cNvSpPr/>
          <p:nvPr/>
        </p:nvSpPr>
        <p:spPr>
          <a:xfrm>
            <a:off x="342024" y="4629150"/>
            <a:ext cx="8801976" cy="2197391"/>
          </a:xfrm>
          <a:prstGeom prst="rect">
            <a:avLst/>
          </a:prstGeom>
          <a:gradFill flip="none" rotWithShape="1">
            <a:gsLst>
              <a:gs pos="0">
                <a:srgbClr val="B10059">
                  <a:tint val="66000"/>
                  <a:satMod val="160000"/>
                </a:srgbClr>
              </a:gs>
              <a:gs pos="50000">
                <a:srgbClr val="B10059">
                  <a:tint val="44500"/>
                  <a:satMod val="160000"/>
                </a:srgbClr>
              </a:gs>
              <a:gs pos="100000">
                <a:srgbClr val="B10059">
                  <a:tint val="23500"/>
                  <a:satMod val="160000"/>
                </a:srgb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019E4314-A90C-48F7-B419-9B2B6E21F8AA}"/>
              </a:ext>
            </a:extLst>
          </p:cNvPr>
          <p:cNvPicPr>
            <a:picLocks noChangeAspect="1"/>
          </p:cNvPicPr>
          <p:nvPr/>
        </p:nvPicPr>
        <p:blipFill>
          <a:blip r:embed="rId2"/>
          <a:stretch>
            <a:fillRect/>
          </a:stretch>
        </p:blipFill>
        <p:spPr>
          <a:xfrm>
            <a:off x="7501667" y="157527"/>
            <a:ext cx="1508983" cy="750623"/>
          </a:xfrm>
          <a:prstGeom prst="rect">
            <a:avLst/>
          </a:prstGeom>
        </p:spPr>
      </p:pic>
      <p:sp>
        <p:nvSpPr>
          <p:cNvPr id="6" name="Title 5">
            <a:extLst>
              <a:ext uri="{FF2B5EF4-FFF2-40B4-BE49-F238E27FC236}">
                <a16:creationId xmlns:a16="http://schemas.microsoft.com/office/drawing/2014/main" id="{673ECDC3-AF31-4931-9932-4E1C3E9C3B72}"/>
              </a:ext>
            </a:extLst>
          </p:cNvPr>
          <p:cNvSpPr>
            <a:spLocks noGrp="1"/>
          </p:cNvSpPr>
          <p:nvPr>
            <p:ph type="title"/>
          </p:nvPr>
        </p:nvSpPr>
        <p:spPr>
          <a:xfrm>
            <a:off x="538223" y="611838"/>
            <a:ext cx="7886700" cy="651653"/>
          </a:xfrm>
        </p:spPr>
        <p:txBody>
          <a:bodyPr>
            <a:normAutofit/>
          </a:bodyPr>
          <a:lstStyle/>
          <a:p>
            <a:r>
              <a:rPr lang="en-GB" sz="2700" dirty="0">
                <a:solidFill>
                  <a:srgbClr val="5B1E45"/>
                </a:solidFill>
                <a:latin typeface="+mn-lt"/>
              </a:rPr>
              <a:t>The feedback journey…</a:t>
            </a:r>
          </a:p>
        </p:txBody>
      </p:sp>
      <p:pic>
        <p:nvPicPr>
          <p:cNvPr id="2" name="Picture 1">
            <a:extLst>
              <a:ext uri="{FF2B5EF4-FFF2-40B4-BE49-F238E27FC236}">
                <a16:creationId xmlns:a16="http://schemas.microsoft.com/office/drawing/2014/main" id="{7EDA54F5-AAA5-E102-A924-0BC91661B5E8}"/>
              </a:ext>
            </a:extLst>
          </p:cNvPr>
          <p:cNvPicPr>
            <a:picLocks noChangeAspect="1"/>
          </p:cNvPicPr>
          <p:nvPr/>
        </p:nvPicPr>
        <p:blipFill rotWithShape="1">
          <a:blip r:embed="rId3"/>
          <a:srcRect l="38989"/>
          <a:stretch/>
        </p:blipFill>
        <p:spPr>
          <a:xfrm>
            <a:off x="133350" y="1"/>
            <a:ext cx="208674" cy="6858000"/>
          </a:xfrm>
          <a:prstGeom prst="rect">
            <a:avLst/>
          </a:prstGeom>
        </p:spPr>
      </p:pic>
      <p:pic>
        <p:nvPicPr>
          <p:cNvPr id="7" name="Picture 6">
            <a:extLst>
              <a:ext uri="{FF2B5EF4-FFF2-40B4-BE49-F238E27FC236}">
                <a16:creationId xmlns:a16="http://schemas.microsoft.com/office/drawing/2014/main" id="{31DA73BC-B5F1-D349-7125-9810AF663449}"/>
              </a:ext>
            </a:extLst>
          </p:cNvPr>
          <p:cNvPicPr>
            <a:picLocks noChangeAspect="1"/>
          </p:cNvPicPr>
          <p:nvPr/>
        </p:nvPicPr>
        <p:blipFill>
          <a:blip r:embed="rId4"/>
          <a:stretch>
            <a:fillRect/>
          </a:stretch>
        </p:blipFill>
        <p:spPr>
          <a:xfrm>
            <a:off x="643675" y="2138612"/>
            <a:ext cx="1625684" cy="1358970"/>
          </a:xfrm>
          <a:prstGeom prst="rect">
            <a:avLst/>
          </a:prstGeom>
        </p:spPr>
      </p:pic>
      <p:pic>
        <p:nvPicPr>
          <p:cNvPr id="10" name="Picture 9">
            <a:extLst>
              <a:ext uri="{FF2B5EF4-FFF2-40B4-BE49-F238E27FC236}">
                <a16:creationId xmlns:a16="http://schemas.microsoft.com/office/drawing/2014/main" id="{2DECC07F-B05A-3B45-71C0-F61332505EB8}"/>
              </a:ext>
            </a:extLst>
          </p:cNvPr>
          <p:cNvPicPr>
            <a:picLocks noChangeAspect="1"/>
          </p:cNvPicPr>
          <p:nvPr/>
        </p:nvPicPr>
        <p:blipFill>
          <a:blip r:embed="rId5"/>
          <a:stretch>
            <a:fillRect/>
          </a:stretch>
        </p:blipFill>
        <p:spPr>
          <a:xfrm>
            <a:off x="2720120" y="2106502"/>
            <a:ext cx="1333569" cy="1339919"/>
          </a:xfrm>
          <a:prstGeom prst="rect">
            <a:avLst/>
          </a:prstGeom>
        </p:spPr>
      </p:pic>
      <p:pic>
        <p:nvPicPr>
          <p:cNvPr id="12" name="Picture 11">
            <a:extLst>
              <a:ext uri="{FF2B5EF4-FFF2-40B4-BE49-F238E27FC236}">
                <a16:creationId xmlns:a16="http://schemas.microsoft.com/office/drawing/2014/main" id="{B9EA23E2-773C-3DD5-21C8-7E692983E4F5}"/>
              </a:ext>
            </a:extLst>
          </p:cNvPr>
          <p:cNvPicPr>
            <a:picLocks noChangeAspect="1"/>
          </p:cNvPicPr>
          <p:nvPr/>
        </p:nvPicPr>
        <p:blipFill>
          <a:blip r:embed="rId6"/>
          <a:stretch>
            <a:fillRect/>
          </a:stretch>
        </p:blipFill>
        <p:spPr>
          <a:xfrm>
            <a:off x="4819209" y="2200968"/>
            <a:ext cx="1447874" cy="1282766"/>
          </a:xfrm>
          <a:prstGeom prst="rect">
            <a:avLst/>
          </a:prstGeom>
        </p:spPr>
      </p:pic>
      <p:pic>
        <p:nvPicPr>
          <p:cNvPr id="14" name="Picture 13">
            <a:extLst>
              <a:ext uri="{FF2B5EF4-FFF2-40B4-BE49-F238E27FC236}">
                <a16:creationId xmlns:a16="http://schemas.microsoft.com/office/drawing/2014/main" id="{095A52D8-93A9-573F-E7B2-8DC9ECCB8CCC}"/>
              </a:ext>
            </a:extLst>
          </p:cNvPr>
          <p:cNvPicPr>
            <a:picLocks noChangeAspect="1"/>
          </p:cNvPicPr>
          <p:nvPr/>
        </p:nvPicPr>
        <p:blipFill>
          <a:blip r:embed="rId7"/>
          <a:stretch>
            <a:fillRect/>
          </a:stretch>
        </p:blipFill>
        <p:spPr>
          <a:xfrm>
            <a:off x="6986632" y="2280464"/>
            <a:ext cx="1664782" cy="1282767"/>
          </a:xfrm>
          <a:prstGeom prst="rect">
            <a:avLst/>
          </a:prstGeom>
        </p:spPr>
      </p:pic>
      <p:sp>
        <p:nvSpPr>
          <p:cNvPr id="20" name="TextBox 19">
            <a:extLst>
              <a:ext uri="{FF2B5EF4-FFF2-40B4-BE49-F238E27FC236}">
                <a16:creationId xmlns:a16="http://schemas.microsoft.com/office/drawing/2014/main" id="{FA8F08FB-9B50-A17B-BFD6-F2E5B488A81E}"/>
              </a:ext>
            </a:extLst>
          </p:cNvPr>
          <p:cNvSpPr txBox="1"/>
          <p:nvPr/>
        </p:nvSpPr>
        <p:spPr>
          <a:xfrm>
            <a:off x="694600" y="3544180"/>
            <a:ext cx="1625684" cy="646331"/>
          </a:xfrm>
          <a:prstGeom prst="rect">
            <a:avLst/>
          </a:prstGeom>
          <a:noFill/>
        </p:spPr>
        <p:txBody>
          <a:bodyPr wrap="square" rtlCol="0">
            <a:spAutoFit/>
          </a:bodyPr>
          <a:lstStyle/>
          <a:p>
            <a:pPr algn="ctr"/>
            <a:r>
              <a:rPr lang="en-GB" dirty="0">
                <a:solidFill>
                  <a:srgbClr val="B10059"/>
                </a:solidFill>
              </a:rPr>
              <a:t>Author submits their story</a:t>
            </a:r>
          </a:p>
        </p:txBody>
      </p:sp>
      <p:sp>
        <p:nvSpPr>
          <p:cNvPr id="21" name="TextBox 20">
            <a:extLst>
              <a:ext uri="{FF2B5EF4-FFF2-40B4-BE49-F238E27FC236}">
                <a16:creationId xmlns:a16="http://schemas.microsoft.com/office/drawing/2014/main" id="{AC244037-9AF9-8ACA-E026-56A28F1C9AC1}"/>
              </a:ext>
            </a:extLst>
          </p:cNvPr>
          <p:cNvSpPr txBox="1"/>
          <p:nvPr/>
        </p:nvSpPr>
        <p:spPr>
          <a:xfrm>
            <a:off x="2720120" y="3563231"/>
            <a:ext cx="1625684" cy="646331"/>
          </a:xfrm>
          <a:prstGeom prst="rect">
            <a:avLst/>
          </a:prstGeom>
          <a:noFill/>
        </p:spPr>
        <p:txBody>
          <a:bodyPr wrap="square" rtlCol="0">
            <a:spAutoFit/>
          </a:bodyPr>
          <a:lstStyle/>
          <a:p>
            <a:pPr algn="ctr"/>
            <a:r>
              <a:rPr lang="en-GB" dirty="0">
                <a:solidFill>
                  <a:srgbClr val="B10059"/>
                </a:solidFill>
              </a:rPr>
              <a:t>Story is moderated</a:t>
            </a:r>
          </a:p>
        </p:txBody>
      </p:sp>
      <p:sp>
        <p:nvSpPr>
          <p:cNvPr id="22" name="TextBox 21">
            <a:extLst>
              <a:ext uri="{FF2B5EF4-FFF2-40B4-BE49-F238E27FC236}">
                <a16:creationId xmlns:a16="http://schemas.microsoft.com/office/drawing/2014/main" id="{489E6ACF-F9D1-D913-8E10-C0B75D8379D6}"/>
              </a:ext>
            </a:extLst>
          </p:cNvPr>
          <p:cNvSpPr txBox="1"/>
          <p:nvPr/>
        </p:nvSpPr>
        <p:spPr>
          <a:xfrm>
            <a:off x="4536714" y="3499100"/>
            <a:ext cx="2206176" cy="923330"/>
          </a:xfrm>
          <a:prstGeom prst="rect">
            <a:avLst/>
          </a:prstGeom>
          <a:noFill/>
        </p:spPr>
        <p:txBody>
          <a:bodyPr wrap="square" rtlCol="0">
            <a:spAutoFit/>
          </a:bodyPr>
          <a:lstStyle/>
          <a:p>
            <a:pPr algn="ctr"/>
            <a:r>
              <a:rPr lang="en-GB" dirty="0">
                <a:solidFill>
                  <a:srgbClr val="B10059"/>
                </a:solidFill>
              </a:rPr>
              <a:t>Story is published and responders are notified by email</a:t>
            </a:r>
          </a:p>
        </p:txBody>
      </p:sp>
      <p:sp>
        <p:nvSpPr>
          <p:cNvPr id="24" name="TextBox 23">
            <a:extLst>
              <a:ext uri="{FF2B5EF4-FFF2-40B4-BE49-F238E27FC236}">
                <a16:creationId xmlns:a16="http://schemas.microsoft.com/office/drawing/2014/main" id="{68EE6A07-E45C-C8FA-DC90-579353962039}"/>
              </a:ext>
            </a:extLst>
          </p:cNvPr>
          <p:cNvSpPr txBox="1"/>
          <p:nvPr/>
        </p:nvSpPr>
        <p:spPr>
          <a:xfrm>
            <a:off x="7007105" y="3544180"/>
            <a:ext cx="1851207" cy="646331"/>
          </a:xfrm>
          <a:prstGeom prst="rect">
            <a:avLst/>
          </a:prstGeom>
          <a:noFill/>
        </p:spPr>
        <p:txBody>
          <a:bodyPr wrap="square" rtlCol="0">
            <a:spAutoFit/>
          </a:bodyPr>
          <a:lstStyle/>
          <a:p>
            <a:pPr algn="ctr"/>
            <a:r>
              <a:rPr lang="en-GB" dirty="0">
                <a:solidFill>
                  <a:srgbClr val="B10059"/>
                </a:solidFill>
              </a:rPr>
              <a:t>Staff respond to the story</a:t>
            </a:r>
          </a:p>
        </p:txBody>
      </p:sp>
      <p:pic>
        <p:nvPicPr>
          <p:cNvPr id="26" name="Picture 25">
            <a:extLst>
              <a:ext uri="{FF2B5EF4-FFF2-40B4-BE49-F238E27FC236}">
                <a16:creationId xmlns:a16="http://schemas.microsoft.com/office/drawing/2014/main" id="{21EFBDFD-0576-3620-EE89-C3549CF2941F}"/>
              </a:ext>
            </a:extLst>
          </p:cNvPr>
          <p:cNvPicPr>
            <a:picLocks noChangeAspect="1"/>
          </p:cNvPicPr>
          <p:nvPr/>
        </p:nvPicPr>
        <p:blipFill>
          <a:blip r:embed="rId8"/>
          <a:stretch>
            <a:fillRect/>
          </a:stretch>
        </p:blipFill>
        <p:spPr>
          <a:xfrm>
            <a:off x="1211291" y="1717802"/>
            <a:ext cx="490453" cy="485691"/>
          </a:xfrm>
          <a:prstGeom prst="rect">
            <a:avLst/>
          </a:prstGeom>
        </p:spPr>
      </p:pic>
      <p:pic>
        <p:nvPicPr>
          <p:cNvPr id="28" name="Picture 27">
            <a:extLst>
              <a:ext uri="{FF2B5EF4-FFF2-40B4-BE49-F238E27FC236}">
                <a16:creationId xmlns:a16="http://schemas.microsoft.com/office/drawing/2014/main" id="{2736D4F0-A939-30B9-AF8F-8168C2998FC2}"/>
              </a:ext>
            </a:extLst>
          </p:cNvPr>
          <p:cNvPicPr>
            <a:picLocks noChangeAspect="1"/>
          </p:cNvPicPr>
          <p:nvPr/>
        </p:nvPicPr>
        <p:blipFill>
          <a:blip r:embed="rId9"/>
          <a:stretch>
            <a:fillRect/>
          </a:stretch>
        </p:blipFill>
        <p:spPr>
          <a:xfrm>
            <a:off x="3191201" y="1723793"/>
            <a:ext cx="490454" cy="484880"/>
          </a:xfrm>
          <a:prstGeom prst="rect">
            <a:avLst/>
          </a:prstGeom>
        </p:spPr>
      </p:pic>
      <p:pic>
        <p:nvPicPr>
          <p:cNvPr id="30" name="Picture 29">
            <a:extLst>
              <a:ext uri="{FF2B5EF4-FFF2-40B4-BE49-F238E27FC236}">
                <a16:creationId xmlns:a16="http://schemas.microsoft.com/office/drawing/2014/main" id="{7C70B3FB-72A8-07AF-27D2-DDF81DCFA54B}"/>
              </a:ext>
            </a:extLst>
          </p:cNvPr>
          <p:cNvPicPr>
            <a:picLocks noChangeAspect="1"/>
          </p:cNvPicPr>
          <p:nvPr/>
        </p:nvPicPr>
        <p:blipFill>
          <a:blip r:embed="rId10"/>
          <a:stretch>
            <a:fillRect/>
          </a:stretch>
        </p:blipFill>
        <p:spPr>
          <a:xfrm>
            <a:off x="5257518" y="1723937"/>
            <a:ext cx="490454" cy="479556"/>
          </a:xfrm>
          <a:prstGeom prst="rect">
            <a:avLst/>
          </a:prstGeom>
        </p:spPr>
      </p:pic>
      <p:pic>
        <p:nvPicPr>
          <p:cNvPr id="32" name="Picture 31">
            <a:extLst>
              <a:ext uri="{FF2B5EF4-FFF2-40B4-BE49-F238E27FC236}">
                <a16:creationId xmlns:a16="http://schemas.microsoft.com/office/drawing/2014/main" id="{11F675E9-0FB1-7ECE-109D-08FF9ED19CFC}"/>
              </a:ext>
            </a:extLst>
          </p:cNvPr>
          <p:cNvPicPr>
            <a:picLocks noChangeAspect="1"/>
          </p:cNvPicPr>
          <p:nvPr/>
        </p:nvPicPr>
        <p:blipFill>
          <a:blip r:embed="rId11"/>
          <a:stretch>
            <a:fillRect/>
          </a:stretch>
        </p:blipFill>
        <p:spPr>
          <a:xfrm>
            <a:off x="7597719" y="1718875"/>
            <a:ext cx="490454" cy="507764"/>
          </a:xfrm>
          <a:prstGeom prst="rect">
            <a:avLst/>
          </a:prstGeom>
        </p:spPr>
      </p:pic>
      <p:pic>
        <p:nvPicPr>
          <p:cNvPr id="36" name="Picture 35">
            <a:extLst>
              <a:ext uri="{FF2B5EF4-FFF2-40B4-BE49-F238E27FC236}">
                <a16:creationId xmlns:a16="http://schemas.microsoft.com/office/drawing/2014/main" id="{27031BF9-CFC6-7A9F-EBA3-B3CE22BFD697}"/>
              </a:ext>
            </a:extLst>
          </p:cNvPr>
          <p:cNvPicPr>
            <a:picLocks noChangeAspect="1"/>
          </p:cNvPicPr>
          <p:nvPr/>
        </p:nvPicPr>
        <p:blipFill>
          <a:blip r:embed="rId12"/>
          <a:stretch>
            <a:fillRect/>
          </a:stretch>
        </p:blipFill>
        <p:spPr>
          <a:xfrm>
            <a:off x="824118" y="5080763"/>
            <a:ext cx="1755252" cy="577385"/>
          </a:xfrm>
          <a:prstGeom prst="rect">
            <a:avLst/>
          </a:prstGeom>
        </p:spPr>
      </p:pic>
      <p:pic>
        <p:nvPicPr>
          <p:cNvPr id="38" name="Picture 37">
            <a:extLst>
              <a:ext uri="{FF2B5EF4-FFF2-40B4-BE49-F238E27FC236}">
                <a16:creationId xmlns:a16="http://schemas.microsoft.com/office/drawing/2014/main" id="{E75AE8B1-44A2-C50F-FC47-DA5A380193B7}"/>
              </a:ext>
            </a:extLst>
          </p:cNvPr>
          <p:cNvPicPr>
            <a:picLocks noChangeAspect="1"/>
          </p:cNvPicPr>
          <p:nvPr/>
        </p:nvPicPr>
        <p:blipFill>
          <a:blip r:embed="rId13"/>
          <a:stretch>
            <a:fillRect/>
          </a:stretch>
        </p:blipFill>
        <p:spPr>
          <a:xfrm>
            <a:off x="824118" y="5778271"/>
            <a:ext cx="1755252" cy="566717"/>
          </a:xfrm>
          <a:prstGeom prst="rect">
            <a:avLst/>
          </a:prstGeom>
        </p:spPr>
      </p:pic>
      <p:sp>
        <p:nvSpPr>
          <p:cNvPr id="40" name="TextBox 39">
            <a:extLst>
              <a:ext uri="{FF2B5EF4-FFF2-40B4-BE49-F238E27FC236}">
                <a16:creationId xmlns:a16="http://schemas.microsoft.com/office/drawing/2014/main" id="{8E13400F-413C-EAD8-85F0-249C561170CD}"/>
              </a:ext>
            </a:extLst>
          </p:cNvPr>
          <p:cNvSpPr txBox="1"/>
          <p:nvPr/>
        </p:nvSpPr>
        <p:spPr>
          <a:xfrm>
            <a:off x="2694491" y="5008956"/>
            <a:ext cx="6223785" cy="1384995"/>
          </a:xfrm>
          <a:prstGeom prst="rect">
            <a:avLst/>
          </a:prstGeom>
          <a:noFill/>
        </p:spPr>
        <p:txBody>
          <a:bodyPr wrap="square" rtlCol="0">
            <a:spAutoFit/>
          </a:bodyPr>
          <a:lstStyle/>
          <a:p>
            <a:pPr marL="285750" indent="-285750">
              <a:buFont typeface="Arial" panose="020B0604020202020204" pitchFamily="34" charset="0"/>
              <a:buChar char="•"/>
            </a:pPr>
            <a:r>
              <a:rPr lang="en-GB" sz="1400" b="1" dirty="0">
                <a:solidFill>
                  <a:srgbClr val="5B1E45"/>
                </a:solidFill>
              </a:rPr>
              <a:t>Can we make any changes that might improve the experience for the next person?</a:t>
            </a:r>
          </a:p>
          <a:p>
            <a:endParaRPr lang="en-GB" sz="1400" dirty="0">
              <a:solidFill>
                <a:srgbClr val="5B1E45"/>
              </a:solidFill>
            </a:endParaRPr>
          </a:p>
          <a:p>
            <a:pPr marL="285750" indent="-285750">
              <a:buFont typeface="Arial" panose="020B0604020202020204" pitchFamily="34" charset="0"/>
              <a:buChar char="•"/>
            </a:pPr>
            <a:r>
              <a:rPr lang="en-GB" sz="1400" b="1" dirty="0">
                <a:solidFill>
                  <a:srgbClr val="5B1E45"/>
                </a:solidFill>
              </a:rPr>
              <a:t>Are we doing something really well and we intend to make it normal practice?</a:t>
            </a:r>
          </a:p>
          <a:p>
            <a:pPr marL="285750" indent="-285750">
              <a:buFont typeface="Arial" panose="020B0604020202020204" pitchFamily="34" charset="0"/>
              <a:buChar char="•"/>
            </a:pPr>
            <a:endParaRPr lang="en-GB" sz="1400" b="1" dirty="0">
              <a:solidFill>
                <a:srgbClr val="5B1E45"/>
              </a:solidFill>
            </a:endParaRPr>
          </a:p>
          <a:p>
            <a:pPr marL="285750" indent="-285750">
              <a:buFont typeface="Arial" panose="020B0604020202020204" pitchFamily="34" charset="0"/>
              <a:buChar char="•"/>
            </a:pPr>
            <a:r>
              <a:rPr lang="en-GB" sz="1400" b="1" dirty="0">
                <a:solidFill>
                  <a:srgbClr val="5B1E45"/>
                </a:solidFill>
              </a:rPr>
              <a:t>Have we made a change as a result of this feedback?</a:t>
            </a:r>
          </a:p>
        </p:txBody>
      </p:sp>
    </p:spTree>
    <p:extLst>
      <p:ext uri="{BB962C8B-B14F-4D97-AF65-F5344CB8AC3E}">
        <p14:creationId xmlns:p14="http://schemas.microsoft.com/office/powerpoint/2010/main" val="20548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ppt_x"/>
                                          </p:val>
                                        </p:tav>
                                        <p:tav tm="100000">
                                          <p:val>
                                            <p:strVal val="#ppt_x"/>
                                          </p:val>
                                        </p:tav>
                                      </p:tavLst>
                                    </p:anim>
                                    <p:anim calcmode="lin" valueType="num">
                                      <p:cBhvr additive="base">
                                        <p:cTn id="5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circle(in)">
                                      <p:cBhvr>
                                        <p:cTn id="63" dur="2000"/>
                                        <p:tgtEl>
                                          <p:spTgt spid="40"/>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circle(in)">
                                      <p:cBhvr>
                                        <p:cTn id="66" dur="2000"/>
                                        <p:tgtEl>
                                          <p:spTgt spid="41"/>
                                        </p:tgtEl>
                                      </p:cBhvr>
                                    </p:animEffect>
                                  </p:childTnLst>
                                </p:cTn>
                              </p:par>
                              <p:par>
                                <p:cTn id="67" presetID="6" presetClass="entr" presetSubtype="16"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circle(in)">
                                      <p:cBhvr>
                                        <p:cTn id="69" dur="2000"/>
                                        <p:tgtEl>
                                          <p:spTgt spid="36"/>
                                        </p:tgtEl>
                                      </p:cBhvr>
                                    </p:animEffect>
                                  </p:childTnLst>
                                </p:cTn>
                              </p:par>
                              <p:par>
                                <p:cTn id="70" presetID="6" presetClass="entr" presetSubtype="16" fill="hold"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circle(in)">
                                      <p:cBhvr>
                                        <p:cTn id="72"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0" grpId="0"/>
      <p:bldP spid="21" grpId="0"/>
      <p:bldP spid="22" grpId="0"/>
      <p:bldP spid="24"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a:extLst>
              <a:ext uri="{FF2B5EF4-FFF2-40B4-BE49-F238E27FC236}">
                <a16:creationId xmlns:a16="http://schemas.microsoft.com/office/drawing/2014/main" id="{86EC9629-2868-F3C5-47DF-029EE1EF6674}"/>
              </a:ext>
            </a:extLst>
          </p:cNvPr>
          <p:cNvSpPr txBox="1">
            <a:spLocks/>
          </p:cNvSpPr>
          <p:nvPr/>
        </p:nvSpPr>
        <p:spPr>
          <a:xfrm>
            <a:off x="574615" y="382740"/>
            <a:ext cx="7886700" cy="6516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5B1E45"/>
                </a:solidFill>
                <a:latin typeface="+mj-lt"/>
                <a:ea typeface="+mj-ea"/>
                <a:cs typeface="+mj-cs"/>
              </a:defRPr>
            </a:lvl1pPr>
          </a:lstStyle>
          <a:p>
            <a:pPr algn="l"/>
            <a:r>
              <a:rPr lang="en-GB" sz="3000" dirty="0">
                <a:solidFill>
                  <a:srgbClr val="B10059"/>
                </a:solidFill>
              </a:rPr>
              <a:t>Moderation Principles</a:t>
            </a:r>
          </a:p>
        </p:txBody>
      </p:sp>
      <p:pic>
        <p:nvPicPr>
          <p:cNvPr id="3" name="Picture 2">
            <a:extLst>
              <a:ext uri="{FF2B5EF4-FFF2-40B4-BE49-F238E27FC236}">
                <a16:creationId xmlns:a16="http://schemas.microsoft.com/office/drawing/2014/main" id="{B12F88FE-6D77-6A43-AB0A-799863015CF5}"/>
              </a:ext>
            </a:extLst>
          </p:cNvPr>
          <p:cNvPicPr>
            <a:picLocks noChangeAspect="1"/>
          </p:cNvPicPr>
          <p:nvPr/>
        </p:nvPicPr>
        <p:blipFill>
          <a:blip r:embed="rId3"/>
          <a:stretch>
            <a:fillRect/>
          </a:stretch>
        </p:blipFill>
        <p:spPr>
          <a:xfrm>
            <a:off x="1025419" y="1568396"/>
            <a:ext cx="2698805" cy="2626730"/>
          </a:xfrm>
          <a:prstGeom prst="rect">
            <a:avLst/>
          </a:prstGeom>
        </p:spPr>
      </p:pic>
      <p:pic>
        <p:nvPicPr>
          <p:cNvPr id="5" name="Picture 4">
            <a:extLst>
              <a:ext uri="{FF2B5EF4-FFF2-40B4-BE49-F238E27FC236}">
                <a16:creationId xmlns:a16="http://schemas.microsoft.com/office/drawing/2014/main" id="{FB8CEFD5-8817-221E-6D6C-DDA6815AED61}"/>
              </a:ext>
            </a:extLst>
          </p:cNvPr>
          <p:cNvPicPr>
            <a:picLocks noChangeAspect="1"/>
          </p:cNvPicPr>
          <p:nvPr/>
        </p:nvPicPr>
        <p:blipFill>
          <a:blip r:embed="rId4"/>
          <a:stretch>
            <a:fillRect/>
          </a:stretch>
        </p:blipFill>
        <p:spPr>
          <a:xfrm>
            <a:off x="4997452" y="1586614"/>
            <a:ext cx="2505126" cy="2608512"/>
          </a:xfrm>
          <a:prstGeom prst="rect">
            <a:avLst/>
          </a:prstGeom>
        </p:spPr>
      </p:pic>
      <p:pic>
        <p:nvPicPr>
          <p:cNvPr id="7" name="Picture 6">
            <a:extLst>
              <a:ext uri="{FF2B5EF4-FFF2-40B4-BE49-F238E27FC236}">
                <a16:creationId xmlns:a16="http://schemas.microsoft.com/office/drawing/2014/main" id="{39658E62-C2DA-E96F-9749-01CDF9E3D1DB}"/>
              </a:ext>
            </a:extLst>
          </p:cNvPr>
          <p:cNvPicPr>
            <a:picLocks noChangeAspect="1"/>
          </p:cNvPicPr>
          <p:nvPr/>
        </p:nvPicPr>
        <p:blipFill>
          <a:blip r:embed="rId5"/>
          <a:stretch>
            <a:fillRect/>
          </a:stretch>
        </p:blipFill>
        <p:spPr>
          <a:xfrm>
            <a:off x="6529586" y="4327472"/>
            <a:ext cx="2398569" cy="2530528"/>
          </a:xfrm>
          <a:prstGeom prst="rect">
            <a:avLst/>
          </a:prstGeom>
        </p:spPr>
      </p:pic>
      <p:pic>
        <p:nvPicPr>
          <p:cNvPr id="9" name="Picture 8">
            <a:extLst>
              <a:ext uri="{FF2B5EF4-FFF2-40B4-BE49-F238E27FC236}">
                <a16:creationId xmlns:a16="http://schemas.microsoft.com/office/drawing/2014/main" id="{6A6D1C2C-97B6-973E-A27E-9D0BA5151B77}"/>
              </a:ext>
            </a:extLst>
          </p:cNvPr>
          <p:cNvPicPr>
            <a:picLocks noChangeAspect="1"/>
          </p:cNvPicPr>
          <p:nvPr/>
        </p:nvPicPr>
        <p:blipFill>
          <a:blip r:embed="rId6"/>
          <a:stretch>
            <a:fillRect/>
          </a:stretch>
        </p:blipFill>
        <p:spPr>
          <a:xfrm>
            <a:off x="2431390" y="4327472"/>
            <a:ext cx="2566062" cy="2558379"/>
          </a:xfrm>
          <a:prstGeom prst="rect">
            <a:avLst/>
          </a:prstGeom>
        </p:spPr>
      </p:pic>
    </p:spTree>
    <p:extLst>
      <p:ext uri="{BB962C8B-B14F-4D97-AF65-F5344CB8AC3E}">
        <p14:creationId xmlns:p14="http://schemas.microsoft.com/office/powerpoint/2010/main" val="409670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a:extLst>
              <a:ext uri="{FF2B5EF4-FFF2-40B4-BE49-F238E27FC236}">
                <a16:creationId xmlns:a16="http://schemas.microsoft.com/office/drawing/2014/main" id="{86EC9629-2868-F3C5-47DF-029EE1EF6674}"/>
              </a:ext>
            </a:extLst>
          </p:cNvPr>
          <p:cNvSpPr txBox="1">
            <a:spLocks/>
          </p:cNvSpPr>
          <p:nvPr/>
        </p:nvSpPr>
        <p:spPr>
          <a:xfrm>
            <a:off x="574615" y="382740"/>
            <a:ext cx="7886700" cy="6516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5B1E45"/>
                </a:solidFill>
                <a:latin typeface="+mj-lt"/>
                <a:ea typeface="+mj-ea"/>
                <a:cs typeface="+mj-cs"/>
              </a:defRPr>
            </a:lvl1pPr>
          </a:lstStyle>
          <a:p>
            <a:pPr algn="l"/>
            <a:r>
              <a:rPr lang="en-GB" sz="3000" dirty="0">
                <a:solidFill>
                  <a:srgbClr val="B10059"/>
                </a:solidFill>
              </a:rPr>
              <a:t>Care Opinion’s Moderation Process</a:t>
            </a:r>
          </a:p>
        </p:txBody>
      </p:sp>
      <p:pic>
        <p:nvPicPr>
          <p:cNvPr id="12" name="Picture 11">
            <a:extLst>
              <a:ext uri="{FF2B5EF4-FFF2-40B4-BE49-F238E27FC236}">
                <a16:creationId xmlns:a16="http://schemas.microsoft.com/office/drawing/2014/main" id="{BF0CC3AC-9AC6-AD08-5445-BAE617DED1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5513" y="1241339"/>
            <a:ext cx="582452" cy="651654"/>
          </a:xfrm>
          <a:prstGeom prst="rect">
            <a:avLst/>
          </a:prstGeom>
        </p:spPr>
      </p:pic>
      <p:pic>
        <p:nvPicPr>
          <p:cNvPr id="13" name="Picture 12">
            <a:extLst>
              <a:ext uri="{FF2B5EF4-FFF2-40B4-BE49-F238E27FC236}">
                <a16:creationId xmlns:a16="http://schemas.microsoft.com/office/drawing/2014/main" id="{054A533A-34FB-605E-9F55-B0D67BB1A7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4302" y="1244534"/>
            <a:ext cx="582452" cy="645265"/>
          </a:xfrm>
          <a:prstGeom prst="rect">
            <a:avLst/>
          </a:prstGeom>
        </p:spPr>
      </p:pic>
      <p:pic>
        <p:nvPicPr>
          <p:cNvPr id="14" name="Picture 13">
            <a:extLst>
              <a:ext uri="{FF2B5EF4-FFF2-40B4-BE49-F238E27FC236}">
                <a16:creationId xmlns:a16="http://schemas.microsoft.com/office/drawing/2014/main" id="{2F874B78-FC36-42BF-ECBC-6EDC3856FD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94083" y="1250037"/>
            <a:ext cx="770249" cy="645265"/>
          </a:xfrm>
          <a:prstGeom prst="rect">
            <a:avLst/>
          </a:prstGeom>
        </p:spPr>
      </p:pic>
      <p:sp>
        <p:nvSpPr>
          <p:cNvPr id="15" name="TextBox 14">
            <a:extLst>
              <a:ext uri="{FF2B5EF4-FFF2-40B4-BE49-F238E27FC236}">
                <a16:creationId xmlns:a16="http://schemas.microsoft.com/office/drawing/2014/main" id="{09C91948-872D-D621-EB4E-CC62B8FA4BD3}"/>
              </a:ext>
            </a:extLst>
          </p:cNvPr>
          <p:cNvSpPr txBox="1"/>
          <p:nvPr/>
        </p:nvSpPr>
        <p:spPr>
          <a:xfrm>
            <a:off x="778758" y="1973332"/>
            <a:ext cx="1775991" cy="707886"/>
          </a:xfrm>
          <a:prstGeom prst="rect">
            <a:avLst/>
          </a:prstGeom>
          <a:noFill/>
        </p:spPr>
        <p:txBody>
          <a:bodyPr wrap="square" rtlCol="0">
            <a:spAutoFit/>
          </a:bodyPr>
          <a:lstStyle/>
          <a:p>
            <a:r>
              <a:rPr lang="en-GB" sz="2000" b="1" dirty="0">
                <a:solidFill>
                  <a:srgbClr val="B10059"/>
                </a:solidFill>
              </a:rPr>
              <a:t>First line moderators</a:t>
            </a:r>
          </a:p>
        </p:txBody>
      </p:sp>
      <p:sp>
        <p:nvSpPr>
          <p:cNvPr id="16" name="TextBox 15">
            <a:extLst>
              <a:ext uri="{FF2B5EF4-FFF2-40B4-BE49-F238E27FC236}">
                <a16:creationId xmlns:a16="http://schemas.microsoft.com/office/drawing/2014/main" id="{C2283C17-8741-629A-5646-AC8E5FFB19FF}"/>
              </a:ext>
            </a:extLst>
          </p:cNvPr>
          <p:cNvSpPr txBox="1"/>
          <p:nvPr/>
        </p:nvSpPr>
        <p:spPr>
          <a:xfrm>
            <a:off x="3555764" y="1966850"/>
            <a:ext cx="2092732" cy="707886"/>
          </a:xfrm>
          <a:prstGeom prst="rect">
            <a:avLst/>
          </a:prstGeom>
          <a:noFill/>
        </p:spPr>
        <p:txBody>
          <a:bodyPr wrap="square" rtlCol="0">
            <a:spAutoFit/>
          </a:bodyPr>
          <a:lstStyle/>
          <a:p>
            <a:r>
              <a:rPr lang="en-GB" sz="2000" b="1" dirty="0">
                <a:solidFill>
                  <a:srgbClr val="B10059"/>
                </a:solidFill>
              </a:rPr>
              <a:t>Second line moderators</a:t>
            </a:r>
          </a:p>
        </p:txBody>
      </p:sp>
      <p:sp>
        <p:nvSpPr>
          <p:cNvPr id="17" name="TextBox 16">
            <a:extLst>
              <a:ext uri="{FF2B5EF4-FFF2-40B4-BE49-F238E27FC236}">
                <a16:creationId xmlns:a16="http://schemas.microsoft.com/office/drawing/2014/main" id="{DA2F72D2-3E37-26A6-A2C0-59BBB0200C44}"/>
              </a:ext>
            </a:extLst>
          </p:cNvPr>
          <p:cNvSpPr txBox="1"/>
          <p:nvPr/>
        </p:nvSpPr>
        <p:spPr>
          <a:xfrm>
            <a:off x="6728435" y="1915979"/>
            <a:ext cx="1904605" cy="707886"/>
          </a:xfrm>
          <a:prstGeom prst="rect">
            <a:avLst/>
          </a:prstGeom>
          <a:noFill/>
        </p:spPr>
        <p:txBody>
          <a:bodyPr wrap="square" rtlCol="0">
            <a:spAutoFit/>
          </a:bodyPr>
          <a:lstStyle/>
          <a:p>
            <a:r>
              <a:rPr lang="en-GB" sz="2000" b="1" dirty="0">
                <a:solidFill>
                  <a:srgbClr val="B10059"/>
                </a:solidFill>
              </a:rPr>
              <a:t>Safeguarding Lead &amp; Team</a:t>
            </a:r>
          </a:p>
        </p:txBody>
      </p:sp>
      <p:pic>
        <p:nvPicPr>
          <p:cNvPr id="18" name="Picture 17">
            <a:extLst>
              <a:ext uri="{FF2B5EF4-FFF2-40B4-BE49-F238E27FC236}">
                <a16:creationId xmlns:a16="http://schemas.microsoft.com/office/drawing/2014/main" id="{AA59C268-91FA-F16F-5D4B-1EC3D15749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43734" y="1382397"/>
            <a:ext cx="848578" cy="300083"/>
          </a:xfrm>
          <a:prstGeom prst="rect">
            <a:avLst/>
          </a:prstGeom>
        </p:spPr>
      </p:pic>
      <p:sp>
        <p:nvSpPr>
          <p:cNvPr id="19" name="TextBox 18">
            <a:extLst>
              <a:ext uri="{FF2B5EF4-FFF2-40B4-BE49-F238E27FC236}">
                <a16:creationId xmlns:a16="http://schemas.microsoft.com/office/drawing/2014/main" id="{4562CA90-D627-0A4F-40FB-5776D80D4403}"/>
              </a:ext>
            </a:extLst>
          </p:cNvPr>
          <p:cNvSpPr txBox="1"/>
          <p:nvPr/>
        </p:nvSpPr>
        <p:spPr>
          <a:xfrm>
            <a:off x="510959" y="2583562"/>
            <a:ext cx="2257064" cy="4247317"/>
          </a:xfrm>
          <a:prstGeom prst="rect">
            <a:avLst/>
          </a:prstGeom>
          <a:noFill/>
        </p:spPr>
        <p:txBody>
          <a:bodyPr wrap="square" rtlCol="0">
            <a:spAutoFit/>
          </a:bodyPr>
          <a:lstStyle/>
          <a:p>
            <a:pPr marL="214313" indent="-214313">
              <a:buFont typeface="Arial" panose="020B0604020202020204" pitchFamily="34" charset="0"/>
              <a:buChar char="•"/>
            </a:pPr>
            <a:r>
              <a:rPr lang="en-GB" dirty="0">
                <a:solidFill>
                  <a:srgbClr val="612445"/>
                </a:solidFill>
              </a:rPr>
              <a:t>Moderate stories using our moderation guidelines.</a:t>
            </a:r>
          </a:p>
          <a:p>
            <a:pPr marL="214313" indent="-214313">
              <a:buFont typeface="Arial" panose="020B0604020202020204" pitchFamily="34" charset="0"/>
              <a:buChar char="•"/>
            </a:pPr>
            <a:r>
              <a:rPr lang="en-GB" dirty="0">
                <a:solidFill>
                  <a:srgbClr val="612445"/>
                </a:solidFill>
              </a:rPr>
              <a:t>Have access to signposting and safeguarding information &amp; resources.</a:t>
            </a:r>
          </a:p>
          <a:p>
            <a:pPr marL="214313" indent="-214313">
              <a:buFont typeface="Arial" panose="020B0604020202020204" pitchFamily="34" charset="0"/>
              <a:buChar char="•"/>
            </a:pPr>
            <a:r>
              <a:rPr lang="en-GB" dirty="0">
                <a:solidFill>
                  <a:srgbClr val="612445"/>
                </a:solidFill>
              </a:rPr>
              <a:t>Receive internal training on safeguarding.</a:t>
            </a:r>
          </a:p>
          <a:p>
            <a:pPr marL="214313" indent="-214313">
              <a:buFont typeface="Arial" panose="020B0604020202020204" pitchFamily="34" charset="0"/>
              <a:buChar char="•"/>
            </a:pPr>
            <a:r>
              <a:rPr lang="en-GB" dirty="0">
                <a:solidFill>
                  <a:srgbClr val="612445"/>
                </a:solidFill>
              </a:rPr>
              <a:t>Refer stories of concern to 2</a:t>
            </a:r>
            <a:r>
              <a:rPr lang="en-GB" baseline="30000" dirty="0">
                <a:solidFill>
                  <a:srgbClr val="612445"/>
                </a:solidFill>
              </a:rPr>
              <a:t>nd</a:t>
            </a:r>
            <a:r>
              <a:rPr lang="en-GB" dirty="0">
                <a:solidFill>
                  <a:srgbClr val="612445"/>
                </a:solidFill>
              </a:rPr>
              <a:t> line moderators.</a:t>
            </a:r>
          </a:p>
        </p:txBody>
      </p:sp>
      <p:sp>
        <p:nvSpPr>
          <p:cNvPr id="20" name="TextBox 19">
            <a:extLst>
              <a:ext uri="{FF2B5EF4-FFF2-40B4-BE49-F238E27FC236}">
                <a16:creationId xmlns:a16="http://schemas.microsoft.com/office/drawing/2014/main" id="{D75CD2FE-F0D8-248C-351F-0061EEB9CEF3}"/>
              </a:ext>
            </a:extLst>
          </p:cNvPr>
          <p:cNvSpPr txBox="1"/>
          <p:nvPr/>
        </p:nvSpPr>
        <p:spPr>
          <a:xfrm>
            <a:off x="3343051" y="2651857"/>
            <a:ext cx="2257064" cy="3416320"/>
          </a:xfrm>
          <a:prstGeom prst="rect">
            <a:avLst/>
          </a:prstGeom>
          <a:noFill/>
        </p:spPr>
        <p:txBody>
          <a:bodyPr wrap="square" rtlCol="0">
            <a:spAutoFit/>
          </a:bodyPr>
          <a:lstStyle/>
          <a:p>
            <a:pPr marL="214313" indent="-214313">
              <a:buFont typeface="Arial" panose="020B0604020202020204" pitchFamily="34" charset="0"/>
              <a:buChar char="•"/>
            </a:pPr>
            <a:r>
              <a:rPr lang="en-GB" dirty="0">
                <a:solidFill>
                  <a:srgbClr val="612445"/>
                </a:solidFill>
              </a:rPr>
              <a:t>Staff with more experience/senior members of the team</a:t>
            </a:r>
          </a:p>
          <a:p>
            <a:pPr marL="214313" indent="-214313">
              <a:buFont typeface="Arial" panose="020B0604020202020204" pitchFamily="34" charset="0"/>
              <a:buChar char="•"/>
            </a:pPr>
            <a:r>
              <a:rPr lang="en-GB" dirty="0">
                <a:solidFill>
                  <a:srgbClr val="612445"/>
                </a:solidFill>
              </a:rPr>
              <a:t>Will review and discuss any stories of concern or very critical stories.</a:t>
            </a:r>
          </a:p>
          <a:p>
            <a:pPr marL="214313" indent="-214313">
              <a:buFont typeface="Arial" panose="020B0604020202020204" pitchFamily="34" charset="0"/>
              <a:buChar char="•"/>
            </a:pPr>
            <a:r>
              <a:rPr lang="en-GB" dirty="0">
                <a:solidFill>
                  <a:srgbClr val="612445"/>
                </a:solidFill>
              </a:rPr>
              <a:t>Provides support and makes decisions around publishing stories.</a:t>
            </a:r>
          </a:p>
        </p:txBody>
      </p:sp>
      <p:sp>
        <p:nvSpPr>
          <p:cNvPr id="21" name="TextBox 20">
            <a:extLst>
              <a:ext uri="{FF2B5EF4-FFF2-40B4-BE49-F238E27FC236}">
                <a16:creationId xmlns:a16="http://schemas.microsoft.com/office/drawing/2014/main" id="{28BC3BC8-EF7D-1D4B-4B7D-3852573CE5EE}"/>
              </a:ext>
            </a:extLst>
          </p:cNvPr>
          <p:cNvSpPr txBox="1"/>
          <p:nvPr/>
        </p:nvSpPr>
        <p:spPr>
          <a:xfrm>
            <a:off x="6436237" y="2504942"/>
            <a:ext cx="2257064" cy="3693319"/>
          </a:xfrm>
          <a:prstGeom prst="rect">
            <a:avLst/>
          </a:prstGeom>
          <a:noFill/>
        </p:spPr>
        <p:txBody>
          <a:bodyPr wrap="square" rtlCol="0">
            <a:spAutoFit/>
          </a:bodyPr>
          <a:lstStyle/>
          <a:p>
            <a:pPr marL="214313" indent="-214313">
              <a:buFont typeface="Arial" panose="020B0604020202020204" pitchFamily="34" charset="0"/>
              <a:buChar char="•"/>
            </a:pPr>
            <a:r>
              <a:rPr lang="en-GB" dirty="0">
                <a:solidFill>
                  <a:srgbClr val="612445"/>
                </a:solidFill>
              </a:rPr>
              <a:t>Provides support and advice to 1</a:t>
            </a:r>
            <a:r>
              <a:rPr lang="en-GB" baseline="30000" dirty="0">
                <a:solidFill>
                  <a:srgbClr val="612445"/>
                </a:solidFill>
              </a:rPr>
              <a:t>st</a:t>
            </a:r>
            <a:r>
              <a:rPr lang="en-GB" dirty="0">
                <a:solidFill>
                  <a:srgbClr val="612445"/>
                </a:solidFill>
              </a:rPr>
              <a:t> and 2</a:t>
            </a:r>
            <a:r>
              <a:rPr lang="en-GB" baseline="30000" dirty="0">
                <a:solidFill>
                  <a:srgbClr val="612445"/>
                </a:solidFill>
              </a:rPr>
              <a:t>nd</a:t>
            </a:r>
            <a:r>
              <a:rPr lang="en-GB" dirty="0">
                <a:solidFill>
                  <a:srgbClr val="612445"/>
                </a:solidFill>
              </a:rPr>
              <a:t> line moderators.</a:t>
            </a:r>
          </a:p>
          <a:p>
            <a:pPr marL="214313" indent="-214313">
              <a:buFont typeface="Arial" panose="020B0604020202020204" pitchFamily="34" charset="0"/>
              <a:buChar char="•"/>
            </a:pPr>
            <a:r>
              <a:rPr lang="en-GB" dirty="0">
                <a:solidFill>
                  <a:srgbClr val="612445"/>
                </a:solidFill>
              </a:rPr>
              <a:t>Delivers safeguarding training to moderators</a:t>
            </a:r>
          </a:p>
          <a:p>
            <a:pPr marL="214313" indent="-214313">
              <a:buFont typeface="Arial" panose="020B0604020202020204" pitchFamily="34" charset="0"/>
              <a:buChar char="•"/>
            </a:pPr>
            <a:r>
              <a:rPr lang="en-GB" dirty="0">
                <a:solidFill>
                  <a:srgbClr val="612445"/>
                </a:solidFill>
              </a:rPr>
              <a:t>Develops safeguarding policies, resources and guidelines.  </a:t>
            </a:r>
          </a:p>
          <a:p>
            <a:endParaRPr lang="en-GB" dirty="0">
              <a:solidFill>
                <a:srgbClr val="612445"/>
              </a:solidFill>
            </a:endParaRPr>
          </a:p>
        </p:txBody>
      </p:sp>
      <p:pic>
        <p:nvPicPr>
          <p:cNvPr id="22" name="Picture 21">
            <a:extLst>
              <a:ext uri="{FF2B5EF4-FFF2-40B4-BE49-F238E27FC236}">
                <a16:creationId xmlns:a16="http://schemas.microsoft.com/office/drawing/2014/main" id="{3032CE36-58DB-AD22-DD22-98389C1051D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75826" y="1393000"/>
            <a:ext cx="848578" cy="300083"/>
          </a:xfrm>
          <a:prstGeom prst="rect">
            <a:avLst/>
          </a:prstGeom>
        </p:spPr>
      </p:pic>
    </p:spTree>
    <p:extLst>
      <p:ext uri="{BB962C8B-B14F-4D97-AF65-F5344CB8AC3E}">
        <p14:creationId xmlns:p14="http://schemas.microsoft.com/office/powerpoint/2010/main" val="7578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FA0A2A-B08B-47C9-B0E5-0FBAE3A33064}"/>
              </a:ext>
            </a:extLst>
          </p:cNvPr>
          <p:cNvSpPr txBox="1"/>
          <p:nvPr/>
        </p:nvSpPr>
        <p:spPr>
          <a:xfrm>
            <a:off x="467544" y="221640"/>
            <a:ext cx="7200800" cy="5509200"/>
          </a:xfrm>
          <a:prstGeom prst="rect">
            <a:avLst/>
          </a:prstGeom>
          <a:noFill/>
        </p:spPr>
        <p:txBody>
          <a:bodyPr wrap="square" rtlCol="0">
            <a:spAutoFit/>
          </a:bodyPr>
          <a:lstStyle/>
          <a:p>
            <a:r>
              <a:rPr lang="en-GB" sz="3600" b="1" dirty="0">
                <a:solidFill>
                  <a:srgbClr val="B10059"/>
                </a:solidFill>
                <a:latin typeface="Calibri" panose="020F0502020204030204" pitchFamily="34" charset="0"/>
                <a:cs typeface="Calibri" panose="020F0502020204030204" pitchFamily="34" charset="0"/>
              </a:rPr>
              <a:t>Benefits for Patients:</a:t>
            </a:r>
          </a:p>
          <a:p>
            <a:pPr marL="571500" indent="-571500">
              <a:buFont typeface="Arial" panose="020B0604020202020204" pitchFamily="34" charset="0"/>
              <a:buChar char="•"/>
            </a:pPr>
            <a:r>
              <a:rPr lang="en-GB" sz="2000" b="1" dirty="0">
                <a:solidFill>
                  <a:srgbClr val="5B1E45"/>
                </a:solidFill>
                <a:latin typeface="Calibri" panose="020F0502020204030204" pitchFamily="34" charset="0"/>
                <a:cs typeface="Calibri" panose="020F0502020204030204" pitchFamily="34" charset="0"/>
              </a:rPr>
              <a:t>Its anonymous  </a:t>
            </a:r>
          </a:p>
          <a:p>
            <a:pPr marL="571500" indent="-571500">
              <a:buFont typeface="Arial" panose="020B0604020202020204" pitchFamily="34" charset="0"/>
              <a:buChar char="•"/>
            </a:pPr>
            <a:r>
              <a:rPr lang="en-GB" sz="2000" b="1" dirty="0">
                <a:solidFill>
                  <a:srgbClr val="5B1E45"/>
                </a:solidFill>
                <a:latin typeface="Calibri" panose="020F0502020204030204" pitchFamily="34" charset="0"/>
                <a:cs typeface="Calibri" panose="020F0502020204030204" pitchFamily="34" charset="0"/>
              </a:rPr>
              <a:t>They can say what matters to them, not Q&amp;A</a:t>
            </a:r>
          </a:p>
          <a:p>
            <a:pPr marL="571500" indent="-571500">
              <a:buFont typeface="Arial" panose="020B0604020202020204" pitchFamily="34" charset="0"/>
              <a:buChar char="•"/>
            </a:pPr>
            <a:r>
              <a:rPr lang="en-GB" sz="2000" b="1" dirty="0">
                <a:solidFill>
                  <a:srgbClr val="5B1E45"/>
                </a:solidFill>
                <a:latin typeface="Calibri" panose="020F0502020204030204" pitchFamily="34" charset="0"/>
                <a:cs typeface="Calibri" panose="020F0502020204030204" pitchFamily="34" charset="0"/>
              </a:rPr>
              <a:t>Its safe – stories are moderated</a:t>
            </a:r>
          </a:p>
          <a:p>
            <a:pPr marL="571500" indent="-571500">
              <a:buFont typeface="Arial" panose="020B0604020202020204" pitchFamily="34" charset="0"/>
              <a:buChar char="•"/>
            </a:pPr>
            <a:r>
              <a:rPr lang="en-GB" sz="2000" b="1" dirty="0">
                <a:solidFill>
                  <a:srgbClr val="5B1E45"/>
                </a:solidFill>
                <a:latin typeface="Calibri" panose="020F0502020204030204" pitchFamily="34" charset="0"/>
                <a:cs typeface="Calibri" panose="020F0502020204030204" pitchFamily="34" charset="0"/>
              </a:rPr>
              <a:t>They feel listened to and empowered</a:t>
            </a:r>
          </a:p>
          <a:p>
            <a:pPr marL="571500" indent="-571500">
              <a:buFont typeface="Arial" panose="020B0604020202020204" pitchFamily="34" charset="0"/>
              <a:buChar char="•"/>
            </a:pPr>
            <a:r>
              <a:rPr lang="en-GB" sz="2000" b="1" dirty="0">
                <a:solidFill>
                  <a:srgbClr val="5B1E45"/>
                </a:solidFill>
                <a:latin typeface="Calibri" panose="020F0502020204030204" pitchFamily="34" charset="0"/>
                <a:cs typeface="Calibri" panose="020F0502020204030204" pitchFamily="34" charset="0"/>
              </a:rPr>
              <a:t>It can improve care for themselves &amp; others</a:t>
            </a:r>
          </a:p>
          <a:p>
            <a:pPr marL="571500" indent="-571500">
              <a:buFont typeface="Arial" panose="020B0604020202020204" pitchFamily="34" charset="0"/>
              <a:buChar char="•"/>
            </a:pPr>
            <a:r>
              <a:rPr lang="en-GB" sz="2000" b="1" dirty="0">
                <a:solidFill>
                  <a:srgbClr val="5B1E45"/>
                </a:solidFill>
                <a:latin typeface="Calibri" panose="020F0502020204030204" pitchFamily="34" charset="0"/>
                <a:cs typeface="Calibri" panose="020F0502020204030204" pitchFamily="34" charset="0"/>
              </a:rPr>
              <a:t>They can praise staff for doing a good job</a:t>
            </a:r>
          </a:p>
          <a:p>
            <a:pPr marL="571500" indent="-571500">
              <a:buFont typeface="Arial" panose="020B0604020202020204" pitchFamily="34" charset="0"/>
              <a:buChar char="•"/>
            </a:pPr>
            <a:r>
              <a:rPr lang="en-GB" sz="2000" b="1" dirty="0">
                <a:solidFill>
                  <a:srgbClr val="5B1E45"/>
                </a:solidFill>
                <a:latin typeface="Calibri" panose="020F0502020204030204" pitchFamily="34" charset="0"/>
                <a:cs typeface="Calibri" panose="020F0502020204030204" pitchFamily="34" charset="0"/>
              </a:rPr>
              <a:t>They receive a response from staff</a:t>
            </a:r>
          </a:p>
          <a:p>
            <a:pPr marL="571500" indent="-571500">
              <a:buFont typeface="Arial" panose="020B0604020202020204" pitchFamily="34" charset="0"/>
              <a:buChar char="•"/>
            </a:pPr>
            <a:r>
              <a:rPr lang="en-GB" sz="2000" b="1" dirty="0">
                <a:solidFill>
                  <a:srgbClr val="5B1E45"/>
                </a:solidFill>
                <a:latin typeface="Calibri" panose="020F0502020204030204" pitchFamily="34" charset="0"/>
                <a:cs typeface="Calibri" panose="020F0502020204030204" pitchFamily="34" charset="0"/>
              </a:rPr>
              <a:t>May help reduce formal complaints</a:t>
            </a:r>
          </a:p>
          <a:p>
            <a:pPr marL="571500" indent="-571500">
              <a:buFont typeface="Arial" panose="020B0604020202020204" pitchFamily="34" charset="0"/>
              <a:buChar char="•"/>
            </a:pPr>
            <a:endParaRPr lang="en-GB" sz="2000" b="1" dirty="0">
              <a:solidFill>
                <a:srgbClr val="5B1E45"/>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endParaRPr lang="en-GB" sz="2000" b="1" dirty="0">
              <a:solidFill>
                <a:srgbClr val="5B1E45"/>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endParaRPr lang="en-GB" sz="2000" b="1" dirty="0">
              <a:solidFill>
                <a:srgbClr val="5B1E45"/>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endParaRPr lang="en-GB" sz="3600" b="1" dirty="0">
              <a:solidFill>
                <a:srgbClr val="B10059"/>
              </a:solidFill>
              <a:latin typeface="Calibri" panose="020F0502020204030204" pitchFamily="34" charset="0"/>
              <a:cs typeface="Calibri" panose="020F0502020204030204" pitchFamily="34" charset="0"/>
            </a:endParaRPr>
          </a:p>
          <a:p>
            <a:endParaRPr lang="en-GB" sz="3600" dirty="0">
              <a:solidFill>
                <a:srgbClr val="5B1E45"/>
              </a:solidFill>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64651E6-6B35-446F-93A3-20BE03A90F26}"/>
              </a:ext>
            </a:extLst>
          </p:cNvPr>
          <p:cNvSpPr txBox="1"/>
          <p:nvPr/>
        </p:nvSpPr>
        <p:spPr>
          <a:xfrm>
            <a:off x="3491880" y="3484071"/>
            <a:ext cx="5328592" cy="646331"/>
          </a:xfrm>
          <a:prstGeom prst="rect">
            <a:avLst/>
          </a:prstGeom>
          <a:noFill/>
        </p:spPr>
        <p:txBody>
          <a:bodyPr wrap="square">
            <a:spAutoFit/>
          </a:bodyPr>
          <a:lstStyle/>
          <a:p>
            <a:r>
              <a:rPr lang="en-GB" sz="3600" b="1" dirty="0">
                <a:solidFill>
                  <a:srgbClr val="B10059"/>
                </a:solidFill>
                <a:latin typeface="Calibri" panose="020F0502020204030204" pitchFamily="34" charset="0"/>
                <a:cs typeface="Calibri" panose="020F0502020204030204" pitchFamily="34" charset="0"/>
              </a:rPr>
              <a:t>Benefits for Staff/services:</a:t>
            </a:r>
          </a:p>
        </p:txBody>
      </p:sp>
      <p:sp>
        <p:nvSpPr>
          <p:cNvPr id="6" name="TextBox 5">
            <a:extLst>
              <a:ext uri="{FF2B5EF4-FFF2-40B4-BE49-F238E27FC236}">
                <a16:creationId xmlns:a16="http://schemas.microsoft.com/office/drawing/2014/main" id="{3F71D33D-136A-4C1E-9844-F099DEB0EAA9}"/>
              </a:ext>
            </a:extLst>
          </p:cNvPr>
          <p:cNvSpPr txBox="1"/>
          <p:nvPr/>
        </p:nvSpPr>
        <p:spPr>
          <a:xfrm>
            <a:off x="3659148" y="4129983"/>
            <a:ext cx="4572000" cy="2585323"/>
          </a:xfrm>
          <a:prstGeom prst="rect">
            <a:avLst/>
          </a:prstGeom>
          <a:noFill/>
        </p:spPr>
        <p:txBody>
          <a:bodyPr wrap="square">
            <a:spAutoFit/>
          </a:bodyPr>
          <a:lstStyle/>
          <a:p>
            <a:pPr marL="571500" indent="-571500">
              <a:buFont typeface="Arial" panose="020B0604020202020204" pitchFamily="34" charset="0"/>
              <a:buChar char="•"/>
            </a:pPr>
            <a:r>
              <a:rPr lang="en-GB" sz="1800" b="1" dirty="0">
                <a:solidFill>
                  <a:srgbClr val="5B1E45"/>
                </a:solidFill>
                <a:latin typeface="Calibri" panose="020F0502020204030204" pitchFamily="34" charset="0"/>
                <a:cs typeface="Calibri" panose="020F0502020204030204" pitchFamily="34" charset="0"/>
              </a:rPr>
              <a:t>Safe for staff, not identified</a:t>
            </a:r>
          </a:p>
          <a:p>
            <a:pPr marL="571500" indent="-571500">
              <a:buFont typeface="Arial" panose="020B0604020202020204" pitchFamily="34" charset="0"/>
              <a:buChar char="•"/>
            </a:pPr>
            <a:r>
              <a:rPr lang="en-GB" b="1" dirty="0">
                <a:solidFill>
                  <a:srgbClr val="5B1E45"/>
                </a:solidFill>
                <a:latin typeface="Calibri" panose="020F0502020204030204" pitchFamily="34" charset="0"/>
                <a:cs typeface="Calibri" panose="020F0502020204030204" pitchFamily="34" charset="0"/>
              </a:rPr>
              <a:t>Boost staff morale &amp; change culture</a:t>
            </a:r>
          </a:p>
          <a:p>
            <a:pPr marL="571500" indent="-571500">
              <a:buFont typeface="Arial" panose="020B0604020202020204" pitchFamily="34" charset="0"/>
              <a:buChar char="•"/>
            </a:pPr>
            <a:r>
              <a:rPr lang="en-GB" sz="1800" b="1" dirty="0">
                <a:solidFill>
                  <a:srgbClr val="5B1E45"/>
                </a:solidFill>
                <a:latin typeface="Calibri" panose="020F0502020204030204" pitchFamily="34" charset="0"/>
                <a:cs typeface="Calibri" panose="020F0502020204030204" pitchFamily="34" charset="0"/>
              </a:rPr>
              <a:t>Less paper-based surveys</a:t>
            </a:r>
          </a:p>
          <a:p>
            <a:pPr marL="571500" indent="-571500">
              <a:buFont typeface="Arial" panose="020B0604020202020204" pitchFamily="34" charset="0"/>
              <a:buChar char="•"/>
            </a:pPr>
            <a:r>
              <a:rPr lang="en-GB" b="1" dirty="0">
                <a:solidFill>
                  <a:srgbClr val="5B1E45"/>
                </a:solidFill>
                <a:latin typeface="Calibri" panose="020F0502020204030204" pitchFamily="34" charset="0"/>
                <a:cs typeface="Calibri" panose="020F0502020204030204" pitchFamily="34" charset="0"/>
              </a:rPr>
              <a:t>Can respond in real time</a:t>
            </a:r>
          </a:p>
          <a:p>
            <a:pPr marL="571500" indent="-571500">
              <a:buFont typeface="Arial" panose="020B0604020202020204" pitchFamily="34" charset="0"/>
              <a:buChar char="•"/>
            </a:pPr>
            <a:r>
              <a:rPr lang="en-GB" b="1" dirty="0">
                <a:solidFill>
                  <a:srgbClr val="5B1E45"/>
                </a:solidFill>
                <a:latin typeface="Calibri" panose="020F0502020204030204" pitchFamily="34" charset="0"/>
                <a:cs typeface="Calibri" panose="020F0502020204030204" pitchFamily="34" charset="0"/>
              </a:rPr>
              <a:t>May help reduce formal complaints</a:t>
            </a:r>
          </a:p>
          <a:p>
            <a:pPr marL="571500" indent="-571500">
              <a:buFont typeface="Arial" panose="020B0604020202020204" pitchFamily="34" charset="0"/>
              <a:buChar char="•"/>
            </a:pPr>
            <a:r>
              <a:rPr lang="en-GB" b="1" dirty="0">
                <a:solidFill>
                  <a:srgbClr val="5B1E45"/>
                </a:solidFill>
                <a:latin typeface="Calibri" panose="020F0502020204030204" pitchFamily="34" charset="0"/>
                <a:cs typeface="Calibri" panose="020F0502020204030204" pitchFamily="34" charset="0"/>
              </a:rPr>
              <a:t>Shows the ‘Human side’ to healthcare</a:t>
            </a:r>
          </a:p>
          <a:p>
            <a:pPr marL="571500" indent="-571500">
              <a:buFont typeface="Arial" panose="020B0604020202020204" pitchFamily="34" charset="0"/>
              <a:buChar char="•"/>
            </a:pPr>
            <a:r>
              <a:rPr lang="en-GB" b="1" dirty="0">
                <a:solidFill>
                  <a:srgbClr val="5B1E45"/>
                </a:solidFill>
                <a:latin typeface="Calibri" panose="020F0502020204030204" pitchFamily="34" charset="0"/>
                <a:cs typeface="Calibri" panose="020F0502020204030204" pitchFamily="34" charset="0"/>
              </a:rPr>
              <a:t>Can use feedback constructively</a:t>
            </a:r>
          </a:p>
          <a:p>
            <a:pPr marL="571500" indent="-571500">
              <a:buFont typeface="Arial" panose="020B0604020202020204" pitchFamily="34" charset="0"/>
              <a:buChar char="•"/>
            </a:pPr>
            <a:r>
              <a:rPr lang="en-GB" b="1" dirty="0">
                <a:solidFill>
                  <a:srgbClr val="5B1E45"/>
                </a:solidFill>
                <a:latin typeface="Calibri" panose="020F0502020204030204" pitchFamily="34" charset="0"/>
                <a:cs typeface="Calibri" panose="020F0502020204030204" pitchFamily="34" charset="0"/>
              </a:rPr>
              <a:t>Publicly show learning &amp; change</a:t>
            </a:r>
          </a:p>
          <a:p>
            <a:pPr marL="571500" indent="-571500">
              <a:buFont typeface="Arial" panose="020B0604020202020204" pitchFamily="34" charset="0"/>
              <a:buChar char="•"/>
            </a:pPr>
            <a:endParaRPr lang="en-GB" sz="1800" b="1" dirty="0">
              <a:solidFill>
                <a:srgbClr val="5B1E45"/>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5C9E9FA7-21D9-476E-8AA7-D91F92F5B8DC}"/>
              </a:ext>
            </a:extLst>
          </p:cNvPr>
          <p:cNvPicPr>
            <a:picLocks noChangeAspect="1"/>
          </p:cNvPicPr>
          <p:nvPr/>
        </p:nvPicPr>
        <p:blipFill>
          <a:blip r:embed="rId2"/>
          <a:stretch>
            <a:fillRect/>
          </a:stretch>
        </p:blipFill>
        <p:spPr>
          <a:xfrm>
            <a:off x="6105370" y="210088"/>
            <a:ext cx="2139038" cy="2305500"/>
          </a:xfrm>
          <a:prstGeom prst="rect">
            <a:avLst/>
          </a:prstGeom>
        </p:spPr>
      </p:pic>
      <p:pic>
        <p:nvPicPr>
          <p:cNvPr id="10" name="Picture 9">
            <a:extLst>
              <a:ext uri="{FF2B5EF4-FFF2-40B4-BE49-F238E27FC236}">
                <a16:creationId xmlns:a16="http://schemas.microsoft.com/office/drawing/2014/main" id="{D22F5E12-8897-436F-8D20-A5290CBA8001}"/>
              </a:ext>
            </a:extLst>
          </p:cNvPr>
          <p:cNvPicPr>
            <a:picLocks noChangeAspect="1"/>
          </p:cNvPicPr>
          <p:nvPr/>
        </p:nvPicPr>
        <p:blipFill>
          <a:blip r:embed="rId3"/>
          <a:stretch>
            <a:fillRect/>
          </a:stretch>
        </p:blipFill>
        <p:spPr>
          <a:xfrm>
            <a:off x="408804" y="3512249"/>
            <a:ext cx="2687540" cy="2748874"/>
          </a:xfrm>
          <a:prstGeom prst="rect">
            <a:avLst/>
          </a:prstGeom>
        </p:spPr>
      </p:pic>
    </p:spTree>
    <p:extLst>
      <p:ext uri="{BB962C8B-B14F-4D97-AF65-F5344CB8AC3E}">
        <p14:creationId xmlns:p14="http://schemas.microsoft.com/office/powerpoint/2010/main" val="2668029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A86C7126-0122-9EB4-E415-5BE6606D8020}"/>
              </a:ext>
            </a:extLst>
          </p:cNvPr>
          <p:cNvCxnSpPr>
            <a:cxnSpLocks/>
          </p:cNvCxnSpPr>
          <p:nvPr/>
        </p:nvCxnSpPr>
        <p:spPr>
          <a:xfrm>
            <a:off x="150019" y="0"/>
            <a:ext cx="0" cy="6858000"/>
          </a:xfrm>
          <a:prstGeom prst="line">
            <a:avLst/>
          </a:prstGeom>
          <a:ln w="38100">
            <a:solidFill>
              <a:srgbClr val="5B1E45">
                <a:alpha val="98824"/>
              </a:srgbClr>
            </a:solidFill>
          </a:ln>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365D1431-0590-6E28-812D-493E9994067A}"/>
              </a:ext>
            </a:extLst>
          </p:cNvPr>
          <p:cNvCxnSpPr>
            <a:cxnSpLocks/>
          </p:cNvCxnSpPr>
          <p:nvPr/>
        </p:nvCxnSpPr>
        <p:spPr>
          <a:xfrm>
            <a:off x="235744" y="0"/>
            <a:ext cx="0" cy="6858000"/>
          </a:xfrm>
          <a:prstGeom prst="line">
            <a:avLst/>
          </a:prstGeom>
          <a:ln w="38100">
            <a:solidFill>
              <a:srgbClr val="DD8CB0">
                <a:alpha val="99000"/>
              </a:srgbClr>
            </a:solidFill>
          </a:ln>
        </p:spPr>
        <p:style>
          <a:lnRef idx="3">
            <a:schemeClr val="accent2"/>
          </a:lnRef>
          <a:fillRef idx="0">
            <a:schemeClr val="accent2"/>
          </a:fillRef>
          <a:effectRef idx="2">
            <a:schemeClr val="accent2"/>
          </a:effectRef>
          <a:fontRef idx="minor">
            <a:schemeClr val="tx1"/>
          </a:fontRef>
        </p:style>
      </p:cxnSp>
      <p:sp>
        <p:nvSpPr>
          <p:cNvPr id="32" name="TextBox 31">
            <a:extLst>
              <a:ext uri="{FF2B5EF4-FFF2-40B4-BE49-F238E27FC236}">
                <a16:creationId xmlns:a16="http://schemas.microsoft.com/office/drawing/2014/main" id="{43D81400-A6AA-FA41-0831-0AE3D95B8746}"/>
              </a:ext>
            </a:extLst>
          </p:cNvPr>
          <p:cNvSpPr txBox="1"/>
          <p:nvPr/>
        </p:nvSpPr>
        <p:spPr>
          <a:xfrm>
            <a:off x="321469" y="179462"/>
            <a:ext cx="4572000" cy="461665"/>
          </a:xfrm>
          <a:prstGeom prst="rect">
            <a:avLst/>
          </a:prstGeom>
          <a:noFill/>
        </p:spPr>
        <p:txBody>
          <a:bodyPr wrap="square">
            <a:spAutoFit/>
          </a:bodyPr>
          <a:lstStyle/>
          <a:p>
            <a:r>
              <a:rPr lang="en-GB" sz="2400" b="1" dirty="0">
                <a:solidFill>
                  <a:srgbClr val="B10059"/>
                </a:solidFill>
              </a:rPr>
              <a:t>Myths of Care Opinion…</a:t>
            </a:r>
          </a:p>
        </p:txBody>
      </p:sp>
      <p:pic>
        <p:nvPicPr>
          <p:cNvPr id="3" name="Picture 2">
            <a:extLst>
              <a:ext uri="{FF2B5EF4-FFF2-40B4-BE49-F238E27FC236}">
                <a16:creationId xmlns:a16="http://schemas.microsoft.com/office/drawing/2014/main" id="{06A876DB-E431-0C05-3573-272B50BA70CA}"/>
              </a:ext>
            </a:extLst>
          </p:cNvPr>
          <p:cNvPicPr>
            <a:picLocks noChangeAspect="1"/>
          </p:cNvPicPr>
          <p:nvPr/>
        </p:nvPicPr>
        <p:blipFill>
          <a:blip r:embed="rId2"/>
          <a:stretch>
            <a:fillRect/>
          </a:stretch>
        </p:blipFill>
        <p:spPr>
          <a:xfrm>
            <a:off x="321469" y="894162"/>
            <a:ext cx="2489583" cy="2430928"/>
          </a:xfrm>
          <a:prstGeom prst="rect">
            <a:avLst/>
          </a:prstGeom>
        </p:spPr>
      </p:pic>
      <p:sp>
        <p:nvSpPr>
          <p:cNvPr id="9" name="TextBox 8">
            <a:extLst>
              <a:ext uri="{FF2B5EF4-FFF2-40B4-BE49-F238E27FC236}">
                <a16:creationId xmlns:a16="http://schemas.microsoft.com/office/drawing/2014/main" id="{866ABB6F-F51D-0EA7-5FD3-CE26E10E835C}"/>
              </a:ext>
            </a:extLst>
          </p:cNvPr>
          <p:cNvSpPr txBox="1"/>
          <p:nvPr/>
        </p:nvSpPr>
        <p:spPr>
          <a:xfrm>
            <a:off x="2896776" y="1177520"/>
            <a:ext cx="5749542" cy="2062103"/>
          </a:xfrm>
          <a:prstGeom prst="rect">
            <a:avLst/>
          </a:prstGeom>
          <a:noFill/>
        </p:spPr>
        <p:txBody>
          <a:bodyPr wrap="square">
            <a:spAutoFit/>
          </a:bodyPr>
          <a:lstStyle/>
          <a:p>
            <a:r>
              <a:rPr lang="en-GB" sz="1600" dirty="0">
                <a:solidFill>
                  <a:srgbClr val="5B1E45"/>
                </a:solidFill>
                <a:latin typeface="YAFLd8sKbwc 2"/>
              </a:rPr>
              <a:t>If someone has had a negative experience of your service, then yes, they can tell their story on Care Opinion. </a:t>
            </a:r>
          </a:p>
          <a:p>
            <a:endParaRPr lang="en-GB" sz="1600" b="1" dirty="0">
              <a:solidFill>
                <a:srgbClr val="B10059"/>
              </a:solidFill>
              <a:latin typeface="YAFLd8sKbwc 2"/>
            </a:endParaRPr>
          </a:p>
          <a:p>
            <a:r>
              <a:rPr lang="en-GB" sz="1600" b="1" dirty="0">
                <a:solidFill>
                  <a:srgbClr val="B10059"/>
                </a:solidFill>
                <a:latin typeface="YAFLd8sKbwc 2"/>
              </a:rPr>
              <a:t>Our moderators read every story,</a:t>
            </a:r>
            <a:r>
              <a:rPr lang="en-GB" sz="1600" dirty="0">
                <a:solidFill>
                  <a:srgbClr val="000000"/>
                </a:solidFill>
                <a:latin typeface="YAFLd8sKbwc 2"/>
              </a:rPr>
              <a:t> </a:t>
            </a:r>
            <a:r>
              <a:rPr lang="en-GB" sz="1600" dirty="0">
                <a:solidFill>
                  <a:srgbClr val="5B1E45"/>
                </a:solidFill>
                <a:latin typeface="YAFLd8sKbwc 2"/>
              </a:rPr>
              <a:t>and each is subject to our moderation policy.</a:t>
            </a:r>
          </a:p>
          <a:p>
            <a:endParaRPr lang="en-GB" sz="1600" dirty="0">
              <a:solidFill>
                <a:srgbClr val="000000"/>
              </a:solidFill>
              <a:latin typeface="YAFLd8sKbwc 2"/>
            </a:endParaRPr>
          </a:p>
          <a:p>
            <a:r>
              <a:rPr lang="en-GB" sz="1600" dirty="0">
                <a:solidFill>
                  <a:srgbClr val="5B1E45"/>
                </a:solidFill>
                <a:latin typeface="YAFLd8sKbwc 2"/>
              </a:rPr>
              <a:t>However, In past 12 months, </a:t>
            </a:r>
            <a:r>
              <a:rPr lang="en-GB" sz="1600" b="1" dirty="0">
                <a:solidFill>
                  <a:srgbClr val="B10059"/>
                </a:solidFill>
                <a:latin typeface="YAFLd8sKbwc 2"/>
              </a:rPr>
              <a:t>82%</a:t>
            </a:r>
            <a:r>
              <a:rPr lang="en-GB" sz="1600" dirty="0">
                <a:solidFill>
                  <a:srgbClr val="000000"/>
                </a:solidFill>
                <a:latin typeface="YAFLd8sKbwc 2"/>
              </a:rPr>
              <a:t> </a:t>
            </a:r>
            <a:r>
              <a:rPr lang="en-GB" sz="1600" dirty="0">
                <a:solidFill>
                  <a:srgbClr val="5B1E45"/>
                </a:solidFill>
                <a:latin typeface="YAFLd8sKbwc 2"/>
              </a:rPr>
              <a:t>of the feedback we published was positive! That’s a lot of thanks! </a:t>
            </a:r>
          </a:p>
        </p:txBody>
      </p:sp>
      <p:pic>
        <p:nvPicPr>
          <p:cNvPr id="16" name="Picture 15">
            <a:extLst>
              <a:ext uri="{FF2B5EF4-FFF2-40B4-BE49-F238E27FC236}">
                <a16:creationId xmlns:a16="http://schemas.microsoft.com/office/drawing/2014/main" id="{BA7ADB54-4E08-9C50-B84C-8EF9B3852DFF}"/>
              </a:ext>
            </a:extLst>
          </p:cNvPr>
          <p:cNvPicPr>
            <a:picLocks noChangeAspect="1"/>
          </p:cNvPicPr>
          <p:nvPr/>
        </p:nvPicPr>
        <p:blipFill>
          <a:blip r:embed="rId3"/>
          <a:stretch>
            <a:fillRect/>
          </a:stretch>
        </p:blipFill>
        <p:spPr>
          <a:xfrm>
            <a:off x="407203" y="3861483"/>
            <a:ext cx="2489573" cy="2469867"/>
          </a:xfrm>
          <a:prstGeom prst="rect">
            <a:avLst/>
          </a:prstGeom>
        </p:spPr>
      </p:pic>
      <p:sp>
        <p:nvSpPr>
          <p:cNvPr id="22" name="TextBox 21">
            <a:extLst>
              <a:ext uri="{FF2B5EF4-FFF2-40B4-BE49-F238E27FC236}">
                <a16:creationId xmlns:a16="http://schemas.microsoft.com/office/drawing/2014/main" id="{3E032C56-D1C3-1DF3-531F-B2FFCF7C9E73}"/>
              </a:ext>
            </a:extLst>
          </p:cNvPr>
          <p:cNvSpPr txBox="1"/>
          <p:nvPr/>
        </p:nvSpPr>
        <p:spPr>
          <a:xfrm>
            <a:off x="3068234" y="4323127"/>
            <a:ext cx="5749542" cy="1600438"/>
          </a:xfrm>
          <a:prstGeom prst="rect">
            <a:avLst/>
          </a:prstGeom>
          <a:noFill/>
        </p:spPr>
        <p:txBody>
          <a:bodyPr wrap="square">
            <a:spAutoFit/>
          </a:bodyPr>
          <a:lstStyle/>
          <a:p>
            <a:r>
              <a:rPr lang="en-GB" sz="1400" dirty="0">
                <a:solidFill>
                  <a:srgbClr val="5B1E45"/>
                </a:solidFill>
              </a:rPr>
              <a:t>Care Opinion was designed so that staff at the point of care could quickly access stories and respond to them. </a:t>
            </a:r>
          </a:p>
          <a:p>
            <a:endParaRPr lang="en-GB" sz="1400" dirty="0">
              <a:solidFill>
                <a:srgbClr val="5B1E45"/>
              </a:solidFill>
            </a:endParaRPr>
          </a:p>
          <a:p>
            <a:r>
              <a:rPr lang="en-GB" sz="1400" dirty="0">
                <a:solidFill>
                  <a:srgbClr val="5B1E45"/>
                </a:solidFill>
              </a:rPr>
              <a:t>The </a:t>
            </a:r>
            <a:r>
              <a:rPr lang="en-GB" sz="1400" b="1" dirty="0">
                <a:solidFill>
                  <a:srgbClr val="B10059"/>
                </a:solidFill>
              </a:rPr>
              <a:t>best results and the greatest impact are achieved when point of care staff are directly involved.</a:t>
            </a:r>
          </a:p>
          <a:p>
            <a:endParaRPr lang="en-GB" sz="1400" dirty="0"/>
          </a:p>
          <a:p>
            <a:r>
              <a:rPr lang="en-GB" sz="1400" dirty="0"/>
              <a:t> </a:t>
            </a:r>
            <a:r>
              <a:rPr lang="en-GB" sz="1400" dirty="0">
                <a:solidFill>
                  <a:srgbClr val="5B1E45"/>
                </a:solidFill>
              </a:rPr>
              <a:t>It’s your feedback!</a:t>
            </a:r>
          </a:p>
        </p:txBody>
      </p:sp>
    </p:spTree>
    <p:extLst>
      <p:ext uri="{BB962C8B-B14F-4D97-AF65-F5344CB8AC3E}">
        <p14:creationId xmlns:p14="http://schemas.microsoft.com/office/powerpoint/2010/main" val="157683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3383CA1-E9F7-468B-AE61-9968C8B98562}"/>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 name="Content Placeholder 2">
            <a:extLst>
              <a:ext uri="{FF2B5EF4-FFF2-40B4-BE49-F238E27FC236}">
                <a16:creationId xmlns:a16="http://schemas.microsoft.com/office/drawing/2014/main" id="{193E8B1E-063A-643C-8F5E-5903BCB83A98}"/>
              </a:ext>
            </a:extLst>
          </p:cNvPr>
          <p:cNvSpPr>
            <a:spLocks noGrp="1"/>
          </p:cNvSpPr>
          <p:nvPr>
            <p:ph idx="1"/>
          </p:nvPr>
        </p:nvSpPr>
        <p:spPr>
          <a:xfrm>
            <a:off x="612395" y="908720"/>
            <a:ext cx="8229600" cy="4525963"/>
          </a:xfrm>
        </p:spPr>
        <p:txBody>
          <a:bodyPr/>
          <a:lstStyle/>
          <a:p>
            <a:pPr marL="0" indent="0">
              <a:buNone/>
            </a:pPr>
            <a:r>
              <a:rPr lang="en-US" sz="2400" b="1" dirty="0">
                <a:solidFill>
                  <a:srgbClr val="B10059"/>
                </a:solidFill>
              </a:rPr>
              <a:t>What will today’s session cover:</a:t>
            </a:r>
          </a:p>
          <a:p>
            <a:pPr marL="0" indent="0">
              <a:buNone/>
            </a:pPr>
            <a:endParaRPr lang="en-US" sz="2400" b="1" dirty="0">
              <a:solidFill>
                <a:srgbClr val="B10059"/>
              </a:solidFill>
            </a:endParaRPr>
          </a:p>
          <a:p>
            <a:pPr>
              <a:buFont typeface="Wingdings" panose="05000000000000000000" pitchFamily="2" charset="2"/>
              <a:buChar char="ü"/>
            </a:pPr>
            <a:r>
              <a:rPr lang="en-US" sz="2400" dirty="0">
                <a:solidFill>
                  <a:srgbClr val="5B1E45"/>
                </a:solidFill>
              </a:rPr>
              <a:t>Who we are and what we do</a:t>
            </a:r>
          </a:p>
          <a:p>
            <a:pPr>
              <a:buFont typeface="Wingdings" panose="05000000000000000000" pitchFamily="2" charset="2"/>
              <a:buChar char="ü"/>
            </a:pPr>
            <a:r>
              <a:rPr lang="en-US" sz="2400" dirty="0">
                <a:solidFill>
                  <a:srgbClr val="5B1E45"/>
                </a:solidFill>
              </a:rPr>
              <a:t>Why we do what we do – our mission &amp; values</a:t>
            </a:r>
          </a:p>
          <a:p>
            <a:pPr>
              <a:buFont typeface="Wingdings" panose="05000000000000000000" pitchFamily="2" charset="2"/>
              <a:buChar char="ü"/>
            </a:pPr>
            <a:r>
              <a:rPr lang="en-US" sz="2400" dirty="0">
                <a:solidFill>
                  <a:srgbClr val="5B1E45"/>
                </a:solidFill>
              </a:rPr>
              <a:t>How do people share their feedback?</a:t>
            </a:r>
          </a:p>
          <a:p>
            <a:pPr>
              <a:buFont typeface="Wingdings" panose="05000000000000000000" pitchFamily="2" charset="2"/>
              <a:buChar char="ü"/>
            </a:pPr>
            <a:r>
              <a:rPr lang="en-US" sz="2400" dirty="0">
                <a:solidFill>
                  <a:srgbClr val="5B1E45"/>
                </a:solidFill>
              </a:rPr>
              <a:t>Keeping it safe - Moderation</a:t>
            </a:r>
          </a:p>
          <a:p>
            <a:pPr>
              <a:buFont typeface="Wingdings" panose="05000000000000000000" pitchFamily="2" charset="2"/>
              <a:buChar char="ü"/>
            </a:pPr>
            <a:r>
              <a:rPr lang="en-US" sz="2400" dirty="0">
                <a:solidFill>
                  <a:srgbClr val="5B1E45"/>
                </a:solidFill>
              </a:rPr>
              <a:t>Benefits</a:t>
            </a:r>
          </a:p>
          <a:p>
            <a:pPr>
              <a:buFont typeface="Wingdings" panose="05000000000000000000" pitchFamily="2" charset="2"/>
              <a:buChar char="ü"/>
            </a:pPr>
            <a:r>
              <a:rPr lang="en-US" sz="2400" dirty="0">
                <a:solidFill>
                  <a:srgbClr val="5B1E45"/>
                </a:solidFill>
              </a:rPr>
              <a:t>Care Opinion Myths</a:t>
            </a:r>
          </a:p>
          <a:p>
            <a:pPr>
              <a:buFont typeface="Wingdings" panose="05000000000000000000" pitchFamily="2" charset="2"/>
              <a:buChar char="ü"/>
            </a:pPr>
            <a:r>
              <a:rPr lang="en-US" sz="2400">
                <a:solidFill>
                  <a:srgbClr val="5B1E45"/>
                </a:solidFill>
              </a:rPr>
              <a:t>Reports</a:t>
            </a:r>
            <a:endParaRPr lang="en-US" sz="2400" dirty="0">
              <a:solidFill>
                <a:srgbClr val="5B1E45"/>
              </a:solidFill>
            </a:endParaRPr>
          </a:p>
          <a:p>
            <a:endParaRPr lang="en-GB" dirty="0"/>
          </a:p>
        </p:txBody>
      </p:sp>
      <p:pic>
        <p:nvPicPr>
          <p:cNvPr id="7" name="Graphic 6">
            <a:extLst>
              <a:ext uri="{FF2B5EF4-FFF2-40B4-BE49-F238E27FC236}">
                <a16:creationId xmlns:a16="http://schemas.microsoft.com/office/drawing/2014/main" id="{925921BB-08BC-3406-F12D-86A74BDED5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0072" y="4581128"/>
            <a:ext cx="2562225" cy="981075"/>
          </a:xfrm>
          <a:prstGeom prst="rect">
            <a:avLst/>
          </a:prstGeom>
        </p:spPr>
      </p:pic>
    </p:spTree>
    <p:extLst>
      <p:ext uri="{BB962C8B-B14F-4D97-AF65-F5344CB8AC3E}">
        <p14:creationId xmlns:p14="http://schemas.microsoft.com/office/powerpoint/2010/main" val="1573083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A86C7126-0122-9EB4-E415-5BE6606D8020}"/>
              </a:ext>
            </a:extLst>
          </p:cNvPr>
          <p:cNvCxnSpPr>
            <a:cxnSpLocks/>
          </p:cNvCxnSpPr>
          <p:nvPr/>
        </p:nvCxnSpPr>
        <p:spPr>
          <a:xfrm>
            <a:off x="150019" y="0"/>
            <a:ext cx="0" cy="6858000"/>
          </a:xfrm>
          <a:prstGeom prst="line">
            <a:avLst/>
          </a:prstGeom>
          <a:ln w="38100">
            <a:solidFill>
              <a:srgbClr val="5B1E45">
                <a:alpha val="98824"/>
              </a:srgbClr>
            </a:solidFill>
          </a:ln>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365D1431-0590-6E28-812D-493E9994067A}"/>
              </a:ext>
            </a:extLst>
          </p:cNvPr>
          <p:cNvCxnSpPr>
            <a:cxnSpLocks/>
          </p:cNvCxnSpPr>
          <p:nvPr/>
        </p:nvCxnSpPr>
        <p:spPr>
          <a:xfrm>
            <a:off x="235744" y="0"/>
            <a:ext cx="0" cy="6858000"/>
          </a:xfrm>
          <a:prstGeom prst="line">
            <a:avLst/>
          </a:prstGeom>
          <a:ln w="38100">
            <a:solidFill>
              <a:srgbClr val="DD8CB0">
                <a:alpha val="99000"/>
              </a:srgbClr>
            </a:solidFill>
          </a:ln>
        </p:spPr>
        <p:style>
          <a:lnRef idx="3">
            <a:schemeClr val="accent2"/>
          </a:lnRef>
          <a:fillRef idx="0">
            <a:schemeClr val="accent2"/>
          </a:fillRef>
          <a:effectRef idx="2">
            <a:schemeClr val="accent2"/>
          </a:effectRef>
          <a:fontRef idx="minor">
            <a:schemeClr val="tx1"/>
          </a:fontRef>
        </p:style>
      </p:cxnSp>
      <p:sp>
        <p:nvSpPr>
          <p:cNvPr id="32" name="TextBox 31">
            <a:extLst>
              <a:ext uri="{FF2B5EF4-FFF2-40B4-BE49-F238E27FC236}">
                <a16:creationId xmlns:a16="http://schemas.microsoft.com/office/drawing/2014/main" id="{43D81400-A6AA-FA41-0831-0AE3D95B8746}"/>
              </a:ext>
            </a:extLst>
          </p:cNvPr>
          <p:cNvSpPr txBox="1"/>
          <p:nvPr/>
        </p:nvSpPr>
        <p:spPr>
          <a:xfrm>
            <a:off x="304382" y="164086"/>
            <a:ext cx="5346324" cy="461665"/>
          </a:xfrm>
          <a:prstGeom prst="rect">
            <a:avLst/>
          </a:prstGeom>
          <a:noFill/>
        </p:spPr>
        <p:txBody>
          <a:bodyPr wrap="square">
            <a:spAutoFit/>
          </a:bodyPr>
          <a:lstStyle/>
          <a:p>
            <a:r>
              <a:rPr lang="en-GB" sz="2400" b="1" dirty="0">
                <a:solidFill>
                  <a:srgbClr val="B10059"/>
                </a:solidFill>
              </a:rPr>
              <a:t>Myths of Care Opinion (continued)…</a:t>
            </a:r>
          </a:p>
        </p:txBody>
      </p:sp>
      <p:sp>
        <p:nvSpPr>
          <p:cNvPr id="9" name="TextBox 8">
            <a:extLst>
              <a:ext uri="{FF2B5EF4-FFF2-40B4-BE49-F238E27FC236}">
                <a16:creationId xmlns:a16="http://schemas.microsoft.com/office/drawing/2014/main" id="{866ABB6F-F51D-0EA7-5FD3-CE26E10E835C}"/>
              </a:ext>
            </a:extLst>
          </p:cNvPr>
          <p:cNvSpPr txBox="1"/>
          <p:nvPr/>
        </p:nvSpPr>
        <p:spPr>
          <a:xfrm>
            <a:off x="2897379" y="1215074"/>
            <a:ext cx="6010870" cy="2478564"/>
          </a:xfrm>
          <a:prstGeom prst="rect">
            <a:avLst/>
          </a:prstGeom>
          <a:noFill/>
        </p:spPr>
        <p:txBody>
          <a:bodyPr wrap="square">
            <a:spAutoFit/>
          </a:bodyPr>
          <a:lstStyle/>
          <a:p>
            <a:pPr>
              <a:lnSpc>
                <a:spcPct val="107000"/>
              </a:lnSpc>
              <a:spcAft>
                <a:spcPts val="600"/>
              </a:spcAft>
            </a:pPr>
            <a:r>
              <a:rPr lang="en-GB" sz="1400" dirty="0">
                <a:solidFill>
                  <a:srgbClr val="5B1E45"/>
                </a:solidFill>
                <a:latin typeface="Veto Com" panose="02000506040000020003" pitchFamily="2" charset="0"/>
                <a:cs typeface="Times New Roman" panose="02020603050405020304" pitchFamily="18" charset="0"/>
              </a:rPr>
              <a:t>We are pleased to say that, on average, </a:t>
            </a:r>
            <a:r>
              <a:rPr lang="en-GB" sz="1400" b="1" dirty="0">
                <a:solidFill>
                  <a:srgbClr val="B10059"/>
                </a:solidFill>
                <a:latin typeface="Veto Com" panose="02000506040000020003" pitchFamily="2" charset="0"/>
                <a:cs typeface="Times New Roman" panose="02020603050405020304" pitchFamily="18" charset="0"/>
              </a:rPr>
              <a:t>we publish about </a:t>
            </a:r>
            <a:r>
              <a:rPr lang="en-GB" sz="2000" b="1" dirty="0">
                <a:solidFill>
                  <a:srgbClr val="B10059"/>
                </a:solidFill>
                <a:latin typeface="Veto Com" panose="02000506040000020003" pitchFamily="2" charset="0"/>
                <a:cs typeface="Times New Roman" panose="02020603050405020304" pitchFamily="18" charset="0"/>
              </a:rPr>
              <a:t>95%</a:t>
            </a:r>
            <a:r>
              <a:rPr lang="en-GB" sz="1400" b="1" dirty="0">
                <a:solidFill>
                  <a:srgbClr val="B10059"/>
                </a:solidFill>
                <a:latin typeface="Veto Com" panose="02000506040000020003" pitchFamily="2" charset="0"/>
                <a:cs typeface="Times New Roman" panose="02020603050405020304" pitchFamily="18" charset="0"/>
              </a:rPr>
              <a:t> of stories</a:t>
            </a:r>
            <a:r>
              <a:rPr lang="en-GB" sz="1400" b="1" dirty="0">
                <a:solidFill>
                  <a:srgbClr val="5B1E45"/>
                </a:solidFill>
                <a:latin typeface="Veto Com" panose="02000506040000020003" pitchFamily="2" charset="0"/>
                <a:cs typeface="Times New Roman" panose="02020603050405020304" pitchFamily="18" charset="0"/>
              </a:rPr>
              <a:t> </a:t>
            </a:r>
            <a:r>
              <a:rPr lang="en-GB" sz="1400" dirty="0">
                <a:solidFill>
                  <a:srgbClr val="5B1E45"/>
                </a:solidFill>
                <a:latin typeface="Veto Com" panose="02000506040000020003" pitchFamily="2" charset="0"/>
                <a:cs typeface="Times New Roman" panose="02020603050405020304" pitchFamily="18" charset="0"/>
              </a:rPr>
              <a:t>we receive.  </a:t>
            </a:r>
          </a:p>
          <a:p>
            <a:pPr>
              <a:lnSpc>
                <a:spcPct val="107000"/>
              </a:lnSpc>
              <a:spcAft>
                <a:spcPts val="600"/>
              </a:spcAft>
            </a:pPr>
            <a:r>
              <a:rPr lang="en-GB" sz="1400" dirty="0">
                <a:solidFill>
                  <a:srgbClr val="5B1E45"/>
                </a:solidFill>
                <a:latin typeface="Veto Com" panose="02000506040000020003" pitchFamily="2" charset="0"/>
                <a:cs typeface="Times New Roman" panose="02020603050405020304" pitchFamily="18" charset="0"/>
              </a:rPr>
              <a:t>All stories are read by our amazing and hard-working moderators </a:t>
            </a:r>
            <a:r>
              <a:rPr lang="en-GB" sz="1400" dirty="0">
                <a:latin typeface="Veto Com" panose="02000506040000020003" pitchFamily="2" charset="0"/>
                <a:cs typeface="Times New Roman" panose="02020603050405020304" pitchFamily="18" charset="0"/>
              </a:rPr>
              <a:t>(</a:t>
            </a:r>
            <a:r>
              <a:rPr lang="en-GB" sz="1400" b="1" dirty="0">
                <a:solidFill>
                  <a:srgbClr val="B10059"/>
                </a:solidFill>
                <a:latin typeface="Veto Com" panose="02000506040000020003" pitchFamily="2" charset="0"/>
                <a:cs typeface="Times New Roman" panose="02020603050405020304" pitchFamily="18" charset="0"/>
              </a:rPr>
              <a:t>real people, not machines, or elves!</a:t>
            </a:r>
            <a:r>
              <a:rPr lang="en-GB" sz="1400" dirty="0">
                <a:latin typeface="Veto Com" panose="02000506040000020003" pitchFamily="2" charset="0"/>
                <a:cs typeface="Times New Roman" panose="02020603050405020304" pitchFamily="18" charset="0"/>
              </a:rPr>
              <a:t>) </a:t>
            </a:r>
            <a:r>
              <a:rPr lang="en-GB" sz="1400" dirty="0">
                <a:solidFill>
                  <a:srgbClr val="5B1E45"/>
                </a:solidFill>
                <a:latin typeface="Veto Com" panose="02000506040000020003" pitchFamily="2" charset="0"/>
                <a:cs typeface="Times New Roman" panose="02020603050405020304" pitchFamily="18" charset="0"/>
              </a:rPr>
              <a:t>and reviewed in line with our </a:t>
            </a:r>
            <a:r>
              <a:rPr lang="en-GB" sz="1400" b="1" dirty="0">
                <a:solidFill>
                  <a:srgbClr val="B10059"/>
                </a:solidFill>
                <a:latin typeface="Veto Com" panose="02000506040000020003" pitchFamily="2" charset="0"/>
                <a:cs typeface="Times New Roman" panose="02020603050405020304" pitchFamily="18" charset="0"/>
                <a:hlinkClick r:id="rId2">
                  <a:extLst>
                    <a:ext uri="{A12FA001-AC4F-418D-AE19-62706E023703}">
                      <ahyp:hlinkClr xmlns:ahyp="http://schemas.microsoft.com/office/drawing/2018/hyperlinkcolor" val="tx"/>
                    </a:ext>
                  </a:extLst>
                </a:hlinkClick>
              </a:rPr>
              <a:t>moderation policy</a:t>
            </a:r>
            <a:r>
              <a:rPr lang="en-GB" sz="1400" b="1" dirty="0">
                <a:solidFill>
                  <a:srgbClr val="B10059"/>
                </a:solidFill>
                <a:latin typeface="Veto Com" panose="02000506040000020003" pitchFamily="2" charset="0"/>
                <a:cs typeface="Times New Roman" panose="02020603050405020304" pitchFamily="18" charset="0"/>
              </a:rPr>
              <a:t>.  </a:t>
            </a:r>
          </a:p>
          <a:p>
            <a:pPr>
              <a:lnSpc>
                <a:spcPct val="107000"/>
              </a:lnSpc>
              <a:spcAft>
                <a:spcPts val="600"/>
              </a:spcAft>
            </a:pPr>
            <a:r>
              <a:rPr lang="en-GB" sz="1400" b="1" dirty="0">
                <a:solidFill>
                  <a:srgbClr val="B10059"/>
                </a:solidFill>
                <a:latin typeface="Veto Com" panose="02000506040000020003" pitchFamily="2" charset="0"/>
                <a:cs typeface="Times New Roman" panose="02020603050405020304" pitchFamily="18" charset="0"/>
              </a:rPr>
              <a:t>Anonymity, relevance and treating staff fairly</a:t>
            </a:r>
            <a:r>
              <a:rPr lang="en-GB" sz="1400" b="1" dirty="0">
                <a:solidFill>
                  <a:srgbClr val="5B1E45"/>
                </a:solidFill>
                <a:latin typeface="Veto Com" panose="02000506040000020003" pitchFamily="2" charset="0"/>
                <a:cs typeface="Times New Roman" panose="02020603050405020304" pitchFamily="18" charset="0"/>
              </a:rPr>
              <a:t> </a:t>
            </a:r>
            <a:r>
              <a:rPr lang="en-GB" sz="1400" dirty="0">
                <a:solidFill>
                  <a:srgbClr val="5B1E45"/>
                </a:solidFill>
                <a:latin typeface="Veto Com" panose="02000506040000020003" pitchFamily="2" charset="0"/>
                <a:cs typeface="Times New Roman" panose="02020603050405020304" pitchFamily="18" charset="0"/>
              </a:rPr>
              <a:t>are high on our agenda when moderating.</a:t>
            </a:r>
            <a:r>
              <a:rPr lang="en-GB" sz="1400" dirty="0">
                <a:solidFill>
                  <a:srgbClr val="5B1E45"/>
                </a:solidFill>
                <a:latin typeface="Veto Com"/>
                <a:cs typeface="Times New Roman"/>
              </a:rPr>
              <a:t> In positive stories we leave in staff names (first names usually). In all the rest we </a:t>
            </a:r>
            <a:r>
              <a:rPr lang="en-GB" sz="1400" b="1" dirty="0">
                <a:solidFill>
                  <a:srgbClr val="B10059"/>
                </a:solidFill>
                <a:latin typeface="Veto Com"/>
                <a:cs typeface="Times New Roman"/>
              </a:rPr>
              <a:t>remove names, genders and any other information which we think might identify staff.</a:t>
            </a:r>
          </a:p>
          <a:p>
            <a:pPr>
              <a:lnSpc>
                <a:spcPct val="107000"/>
              </a:lnSpc>
              <a:spcAft>
                <a:spcPts val="600"/>
              </a:spcAft>
            </a:pPr>
            <a:endParaRPr lang="en-GB" sz="1350" dirty="0">
              <a:latin typeface="Veto Com" panose="02000506040000020003" pitchFamily="2" charset="0"/>
              <a:cs typeface="Times New Roman" panose="02020603050405020304" pitchFamily="18" charset="0"/>
            </a:endParaRPr>
          </a:p>
        </p:txBody>
      </p:sp>
      <p:sp>
        <p:nvSpPr>
          <p:cNvPr id="22" name="TextBox 21">
            <a:extLst>
              <a:ext uri="{FF2B5EF4-FFF2-40B4-BE49-F238E27FC236}">
                <a16:creationId xmlns:a16="http://schemas.microsoft.com/office/drawing/2014/main" id="{3E032C56-D1C3-1DF3-531F-B2FFCF7C9E73}"/>
              </a:ext>
            </a:extLst>
          </p:cNvPr>
          <p:cNvSpPr txBox="1"/>
          <p:nvPr/>
        </p:nvSpPr>
        <p:spPr>
          <a:xfrm>
            <a:off x="2901539" y="4351203"/>
            <a:ext cx="6092442" cy="1717906"/>
          </a:xfrm>
          <a:prstGeom prst="rect">
            <a:avLst/>
          </a:prstGeom>
          <a:noFill/>
        </p:spPr>
        <p:txBody>
          <a:bodyPr wrap="square">
            <a:spAutoFit/>
          </a:bodyPr>
          <a:lstStyle/>
          <a:p>
            <a:pPr>
              <a:lnSpc>
                <a:spcPct val="107000"/>
              </a:lnSpc>
              <a:spcAft>
                <a:spcPts val="600"/>
              </a:spcAft>
            </a:pPr>
            <a:r>
              <a:rPr lang="en-GB" sz="1400" b="1" dirty="0">
                <a:solidFill>
                  <a:srgbClr val="B10059"/>
                </a:solidFill>
                <a:latin typeface="Veto Com"/>
                <a:cs typeface="Times New Roman"/>
              </a:rPr>
              <a:t>Out of 312 stories shared about Sligo/Leitrim MH services </a:t>
            </a:r>
            <a:r>
              <a:rPr lang="en-GB" sz="2000" b="1" dirty="0">
                <a:solidFill>
                  <a:srgbClr val="B10059"/>
                </a:solidFill>
                <a:latin typeface="Veto Com"/>
                <a:cs typeface="Times New Roman"/>
              </a:rPr>
              <a:t>24</a:t>
            </a:r>
            <a:r>
              <a:rPr lang="en-GB" sz="1400" b="1" dirty="0">
                <a:solidFill>
                  <a:srgbClr val="B10059"/>
                </a:solidFill>
                <a:latin typeface="Veto Com"/>
                <a:cs typeface="Times New Roman"/>
              </a:rPr>
              <a:t> changes have been promised or made</a:t>
            </a:r>
            <a:r>
              <a:rPr lang="en-GB" sz="1400" dirty="0">
                <a:latin typeface="Veto Com"/>
                <a:cs typeface="Times New Roman"/>
              </a:rPr>
              <a:t> </a:t>
            </a:r>
            <a:r>
              <a:rPr lang="en-GB" sz="1400" dirty="0">
                <a:solidFill>
                  <a:srgbClr val="5B1E45"/>
                </a:solidFill>
                <a:latin typeface="Veto Com"/>
                <a:cs typeface="Times New Roman"/>
              </a:rPr>
              <a:t>as a result of people sharing their feedback on Care Opinion!</a:t>
            </a:r>
          </a:p>
          <a:p>
            <a:pPr>
              <a:lnSpc>
                <a:spcPct val="107000"/>
              </a:lnSpc>
              <a:spcAft>
                <a:spcPts val="600"/>
              </a:spcAft>
            </a:pPr>
            <a:r>
              <a:rPr lang="en-GB" sz="1400" dirty="0">
                <a:solidFill>
                  <a:srgbClr val="5B1E45"/>
                </a:solidFill>
                <a:latin typeface="Veto Com"/>
                <a:cs typeface="Times New Roman"/>
              </a:rPr>
              <a:t>We know that this only accounts for some of the impact that stories have.  </a:t>
            </a:r>
          </a:p>
          <a:p>
            <a:pPr>
              <a:lnSpc>
                <a:spcPct val="107000"/>
              </a:lnSpc>
              <a:spcAft>
                <a:spcPts val="600"/>
              </a:spcAft>
            </a:pPr>
            <a:r>
              <a:rPr lang="en-GB" sz="1400" dirty="0">
                <a:solidFill>
                  <a:srgbClr val="5B1E45"/>
                </a:solidFill>
                <a:latin typeface="Veto Com"/>
                <a:cs typeface="Times New Roman"/>
              </a:rPr>
              <a:t>We don’t count the </a:t>
            </a:r>
            <a:r>
              <a:rPr lang="en-GB" sz="1400" b="1" dirty="0">
                <a:solidFill>
                  <a:srgbClr val="B10059"/>
                </a:solidFill>
                <a:latin typeface="Veto Com"/>
                <a:cs typeface="Times New Roman"/>
              </a:rPr>
              <a:t>effect on staff morale </a:t>
            </a:r>
            <a:r>
              <a:rPr lang="en-GB" sz="1400" dirty="0">
                <a:solidFill>
                  <a:srgbClr val="5B1E45"/>
                </a:solidFill>
                <a:latin typeface="Veto Com"/>
                <a:cs typeface="Times New Roman"/>
              </a:rPr>
              <a:t>of the positive stories but we really should!</a:t>
            </a:r>
          </a:p>
        </p:txBody>
      </p:sp>
      <p:pic>
        <p:nvPicPr>
          <p:cNvPr id="6" name="Picture 5">
            <a:extLst>
              <a:ext uri="{FF2B5EF4-FFF2-40B4-BE49-F238E27FC236}">
                <a16:creationId xmlns:a16="http://schemas.microsoft.com/office/drawing/2014/main" id="{17A53977-DF20-9ACB-B03C-A519A3F08648}"/>
              </a:ext>
            </a:extLst>
          </p:cNvPr>
          <p:cNvPicPr>
            <a:picLocks noChangeAspect="1"/>
          </p:cNvPicPr>
          <p:nvPr/>
        </p:nvPicPr>
        <p:blipFill>
          <a:blip r:embed="rId3"/>
          <a:stretch>
            <a:fillRect/>
          </a:stretch>
        </p:blipFill>
        <p:spPr>
          <a:xfrm>
            <a:off x="572740" y="3900824"/>
            <a:ext cx="2324639" cy="2388154"/>
          </a:xfrm>
          <a:prstGeom prst="rect">
            <a:avLst/>
          </a:prstGeom>
        </p:spPr>
      </p:pic>
      <p:pic>
        <p:nvPicPr>
          <p:cNvPr id="8" name="Picture 7">
            <a:extLst>
              <a:ext uri="{FF2B5EF4-FFF2-40B4-BE49-F238E27FC236}">
                <a16:creationId xmlns:a16="http://schemas.microsoft.com/office/drawing/2014/main" id="{82F61769-1793-13B4-75D6-4B42E4384AE5}"/>
              </a:ext>
            </a:extLst>
          </p:cNvPr>
          <p:cNvPicPr>
            <a:picLocks noChangeAspect="1"/>
          </p:cNvPicPr>
          <p:nvPr/>
        </p:nvPicPr>
        <p:blipFill>
          <a:blip r:embed="rId4"/>
          <a:stretch>
            <a:fillRect/>
          </a:stretch>
        </p:blipFill>
        <p:spPr>
          <a:xfrm>
            <a:off x="486617" y="1040123"/>
            <a:ext cx="2310779" cy="2446329"/>
          </a:xfrm>
          <a:prstGeom prst="rect">
            <a:avLst/>
          </a:prstGeom>
        </p:spPr>
      </p:pic>
    </p:spTree>
    <p:extLst>
      <p:ext uri="{BB962C8B-B14F-4D97-AF65-F5344CB8AC3E}">
        <p14:creationId xmlns:p14="http://schemas.microsoft.com/office/powerpoint/2010/main" val="166766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3263BE-362E-42C3-BE54-484BFAA26F39}"/>
              </a:ext>
            </a:extLst>
          </p:cNvPr>
          <p:cNvSpPr txBox="1"/>
          <p:nvPr/>
        </p:nvSpPr>
        <p:spPr>
          <a:xfrm>
            <a:off x="321469" y="560767"/>
            <a:ext cx="7784306" cy="800219"/>
          </a:xfrm>
          <a:prstGeom prst="rect">
            <a:avLst/>
          </a:prstGeom>
          <a:noFill/>
        </p:spPr>
        <p:txBody>
          <a:bodyPr wrap="square" rtlCol="0">
            <a:spAutoFit/>
          </a:bodyPr>
          <a:lstStyle/>
          <a:p>
            <a:r>
              <a:rPr lang="en-GB" sz="2800" b="1" dirty="0">
                <a:solidFill>
                  <a:srgbClr val="B10059"/>
                </a:solidFill>
                <a:latin typeface="Calibri" panose="020F0502020204030204" pitchFamily="34" charset="0"/>
                <a:cs typeface="Calibri" panose="020F0502020204030204" pitchFamily="34" charset="0"/>
              </a:rPr>
              <a:t>What is reporting and why is it important?</a:t>
            </a:r>
          </a:p>
          <a:p>
            <a:endParaRPr lang="en-GB"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B4D354EE-2216-7D84-9BB9-E5B81527A3CE}"/>
              </a:ext>
            </a:extLst>
          </p:cNvPr>
          <p:cNvPicPr>
            <a:picLocks noChangeAspect="1"/>
          </p:cNvPicPr>
          <p:nvPr/>
        </p:nvPicPr>
        <p:blipFill rotWithShape="1">
          <a:blip r:embed="rId3"/>
          <a:srcRect l="1185" t="1" r="22063" b="1208"/>
          <a:stretch/>
        </p:blipFill>
        <p:spPr>
          <a:xfrm>
            <a:off x="314379" y="2398306"/>
            <a:ext cx="4536228" cy="3285391"/>
          </a:xfrm>
          <a:prstGeom prst="rect">
            <a:avLst/>
          </a:prstGeom>
        </p:spPr>
      </p:pic>
      <p:cxnSp>
        <p:nvCxnSpPr>
          <p:cNvPr id="2" name="Straight Connector 1">
            <a:extLst>
              <a:ext uri="{FF2B5EF4-FFF2-40B4-BE49-F238E27FC236}">
                <a16:creationId xmlns:a16="http://schemas.microsoft.com/office/drawing/2014/main" id="{A1777118-4A7F-EAC7-C5E1-505FB9C4EC70}"/>
              </a:ext>
            </a:extLst>
          </p:cNvPr>
          <p:cNvCxnSpPr>
            <a:cxnSpLocks/>
          </p:cNvCxnSpPr>
          <p:nvPr/>
        </p:nvCxnSpPr>
        <p:spPr>
          <a:xfrm>
            <a:off x="150019" y="0"/>
            <a:ext cx="0" cy="6858000"/>
          </a:xfrm>
          <a:prstGeom prst="line">
            <a:avLst/>
          </a:prstGeom>
          <a:ln w="38100">
            <a:solidFill>
              <a:srgbClr val="5B1E45">
                <a:alpha val="98824"/>
              </a:srgbClr>
            </a:solidFill>
          </a:ln>
        </p:spPr>
        <p:style>
          <a:lnRef idx="3">
            <a:schemeClr val="accent2"/>
          </a:lnRef>
          <a:fillRef idx="0">
            <a:schemeClr val="accent2"/>
          </a:fillRef>
          <a:effectRef idx="2">
            <a:schemeClr val="accent2"/>
          </a:effectRef>
          <a:fontRef idx="minor">
            <a:schemeClr val="tx1"/>
          </a:fontRef>
        </p:style>
      </p:cxnSp>
      <p:cxnSp>
        <p:nvCxnSpPr>
          <p:cNvPr id="3" name="Straight Connector 2">
            <a:extLst>
              <a:ext uri="{FF2B5EF4-FFF2-40B4-BE49-F238E27FC236}">
                <a16:creationId xmlns:a16="http://schemas.microsoft.com/office/drawing/2014/main" id="{6183A77F-A299-F295-A59D-E0FBED66AC53}"/>
              </a:ext>
            </a:extLst>
          </p:cNvPr>
          <p:cNvCxnSpPr>
            <a:cxnSpLocks/>
          </p:cNvCxnSpPr>
          <p:nvPr/>
        </p:nvCxnSpPr>
        <p:spPr>
          <a:xfrm>
            <a:off x="235744" y="0"/>
            <a:ext cx="0" cy="6858000"/>
          </a:xfrm>
          <a:prstGeom prst="line">
            <a:avLst/>
          </a:prstGeom>
          <a:ln w="38100">
            <a:solidFill>
              <a:srgbClr val="DD8CB0">
                <a:alpha val="99000"/>
              </a:srgbClr>
            </a:solidFill>
          </a:ln>
        </p:spPr>
        <p:style>
          <a:lnRef idx="3">
            <a:schemeClr val="accent2"/>
          </a:lnRef>
          <a:fillRef idx="0">
            <a:schemeClr val="accent2"/>
          </a:fillRef>
          <a:effectRef idx="2">
            <a:schemeClr val="accent2"/>
          </a:effectRef>
          <a:fontRef idx="minor">
            <a:schemeClr val="tx1"/>
          </a:fontRef>
        </p:style>
      </p:cxnSp>
      <p:sp>
        <p:nvSpPr>
          <p:cNvPr id="5" name="TextBox 1">
            <a:extLst>
              <a:ext uri="{FF2B5EF4-FFF2-40B4-BE49-F238E27FC236}">
                <a16:creationId xmlns:a16="http://schemas.microsoft.com/office/drawing/2014/main" id="{9EC2FF33-C896-E902-A501-B55DEC840131}"/>
              </a:ext>
            </a:extLst>
          </p:cNvPr>
          <p:cNvSpPr txBox="1"/>
          <p:nvPr/>
        </p:nvSpPr>
        <p:spPr>
          <a:xfrm>
            <a:off x="4957763" y="1957584"/>
            <a:ext cx="4036219" cy="3985706"/>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GB" sz="2700" dirty="0">
              <a:solidFill>
                <a:srgbClr val="5B1E45"/>
              </a:solidFill>
              <a:latin typeface="Calibri" panose="020F0502020204030204" pitchFamily="34" charset="0"/>
              <a:cs typeface="Calibri" panose="020F0502020204030204" pitchFamily="34" charset="0"/>
            </a:endParaRPr>
          </a:p>
          <a:p>
            <a:r>
              <a:rPr lang="en-GB" sz="1600" dirty="0">
                <a:solidFill>
                  <a:srgbClr val="B10059"/>
                </a:solidFill>
                <a:latin typeface="Calibri" panose="020F0502020204030204" pitchFamily="34" charset="0"/>
                <a:cs typeface="Calibri" panose="020F0502020204030204" pitchFamily="34" charset="0"/>
              </a:rPr>
              <a:t>Benefits…</a:t>
            </a:r>
          </a:p>
          <a:p>
            <a:endParaRPr lang="en-GB" sz="1600" dirty="0">
              <a:solidFill>
                <a:srgbClr val="5B1E45"/>
              </a:solidFill>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GB" sz="1600" dirty="0">
                <a:solidFill>
                  <a:srgbClr val="5B1E45"/>
                </a:solidFill>
                <a:latin typeface="Calibri" panose="020F0502020204030204" pitchFamily="34" charset="0"/>
                <a:cs typeface="Calibri" panose="020F0502020204030204" pitchFamily="34" charset="0"/>
              </a:rPr>
              <a:t>Help maintain an </a:t>
            </a:r>
            <a:r>
              <a:rPr lang="en-GB" sz="1600" b="1" dirty="0">
                <a:solidFill>
                  <a:srgbClr val="B10059"/>
                </a:solidFill>
                <a:latin typeface="Calibri" panose="020F0502020204030204" pitchFamily="34" charset="0"/>
                <a:cs typeface="Calibri" panose="020F0502020204030204" pitchFamily="34" charset="0"/>
              </a:rPr>
              <a:t>overview of stories </a:t>
            </a:r>
            <a:r>
              <a:rPr lang="en-GB" sz="1600" dirty="0">
                <a:solidFill>
                  <a:srgbClr val="5B1E45"/>
                </a:solidFill>
                <a:latin typeface="Calibri" panose="020F0502020204030204" pitchFamily="34" charset="0"/>
                <a:cs typeface="Calibri" panose="020F0502020204030204" pitchFamily="34" charset="0"/>
              </a:rPr>
              <a:t>and how they are being responded to</a:t>
            </a:r>
          </a:p>
          <a:p>
            <a:endParaRPr lang="en-GB" sz="1600" dirty="0">
              <a:solidFill>
                <a:srgbClr val="5B1E45"/>
              </a:solidFill>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GB" sz="1600" dirty="0">
                <a:solidFill>
                  <a:srgbClr val="5B1E45"/>
                </a:solidFill>
                <a:latin typeface="Calibri" panose="020F0502020204030204" pitchFamily="34" charset="0"/>
                <a:cs typeface="Calibri" panose="020F0502020204030204" pitchFamily="34" charset="0"/>
              </a:rPr>
              <a:t>Great for </a:t>
            </a:r>
            <a:r>
              <a:rPr lang="en-GB" sz="1600" b="1" dirty="0">
                <a:solidFill>
                  <a:srgbClr val="B10059"/>
                </a:solidFill>
                <a:latin typeface="Calibri" panose="020F0502020204030204" pitchFamily="34" charset="0"/>
                <a:cs typeface="Calibri" panose="020F0502020204030204" pitchFamily="34" charset="0"/>
              </a:rPr>
              <a:t>management reports/board reports</a:t>
            </a:r>
          </a:p>
          <a:p>
            <a:endParaRPr lang="en-GB" sz="1600" dirty="0">
              <a:solidFill>
                <a:srgbClr val="5B1E45"/>
              </a:solidFill>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GB" sz="1600" b="1" dirty="0">
                <a:solidFill>
                  <a:srgbClr val="B10059"/>
                </a:solidFill>
                <a:latin typeface="Calibri" panose="020F0502020204030204" pitchFamily="34" charset="0"/>
                <a:cs typeface="Calibri" panose="020F0502020204030204" pitchFamily="34" charset="0"/>
              </a:rPr>
              <a:t>Filtered by team/clinical area </a:t>
            </a:r>
            <a:r>
              <a:rPr lang="en-GB" sz="1600" dirty="0">
                <a:solidFill>
                  <a:srgbClr val="5B1E45"/>
                </a:solidFill>
                <a:latin typeface="Calibri" panose="020F0502020204030204" pitchFamily="34" charset="0"/>
                <a:cs typeface="Calibri" panose="020F0502020204030204" pitchFamily="34" charset="0"/>
              </a:rPr>
              <a:t>so they can track their own data</a:t>
            </a:r>
          </a:p>
          <a:p>
            <a:pPr marL="214313" indent="-214313">
              <a:buFont typeface="Arial" panose="020B0604020202020204" pitchFamily="34" charset="0"/>
              <a:buChar char="•"/>
            </a:pPr>
            <a:endParaRPr lang="en-GB" sz="1600" dirty="0">
              <a:solidFill>
                <a:srgbClr val="5B1E45"/>
              </a:solidFill>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GB" sz="1600" dirty="0">
                <a:solidFill>
                  <a:srgbClr val="5B1E45"/>
                </a:solidFill>
                <a:latin typeface="Calibri" panose="020F0502020204030204" pitchFamily="34" charset="0"/>
                <a:cs typeface="Calibri" panose="020F0502020204030204" pitchFamily="34" charset="0"/>
              </a:rPr>
              <a:t>Evidence of how you are using patient  service user feedback to </a:t>
            </a:r>
            <a:r>
              <a:rPr lang="en-GB" sz="1600" b="1" dirty="0">
                <a:solidFill>
                  <a:srgbClr val="B10059"/>
                </a:solidFill>
                <a:latin typeface="Calibri" panose="020F0502020204030204" pitchFamily="34" charset="0"/>
                <a:cs typeface="Calibri" panose="020F0502020204030204" pitchFamily="34" charset="0"/>
              </a:rPr>
              <a:t>improve care</a:t>
            </a:r>
          </a:p>
          <a:p>
            <a:endParaRPr lang="en-GB"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413D2EA7-CEDA-E1FF-6BEB-0DCC8E489CA9}"/>
              </a:ext>
            </a:extLst>
          </p:cNvPr>
          <p:cNvSpPr txBox="1"/>
          <p:nvPr/>
        </p:nvSpPr>
        <p:spPr>
          <a:xfrm>
            <a:off x="342901" y="1039402"/>
            <a:ext cx="8479630" cy="923330"/>
          </a:xfrm>
          <a:prstGeom prst="rect">
            <a:avLst/>
          </a:prstGeom>
          <a:noFill/>
        </p:spPr>
        <p:txBody>
          <a:bodyPr wrap="square">
            <a:spAutoFit/>
          </a:bodyPr>
          <a:lstStyle/>
          <a:p>
            <a:r>
              <a:rPr lang="en-GB" b="0" i="0" dirty="0">
                <a:solidFill>
                  <a:srgbClr val="5B1E45"/>
                </a:solidFill>
                <a:effectLst/>
                <a:latin typeface="MuseoSans500"/>
              </a:rPr>
              <a:t>You can create a report for any set of stories within your subscription. You can use our reports to create a listing of stories, or to give a summary of stories and how you are responding to them.</a:t>
            </a:r>
            <a:endParaRPr lang="en-GB" dirty="0">
              <a:solidFill>
                <a:srgbClr val="5B1E45"/>
              </a:solidFill>
            </a:endParaRPr>
          </a:p>
        </p:txBody>
      </p:sp>
    </p:spTree>
    <p:extLst>
      <p:ext uri="{BB962C8B-B14F-4D97-AF65-F5344CB8AC3E}">
        <p14:creationId xmlns:p14="http://schemas.microsoft.com/office/powerpoint/2010/main" val="4147632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004F3-7A64-5C45-A9C8-42DBF7A9C384}"/>
              </a:ext>
            </a:extLst>
          </p:cNvPr>
          <p:cNvSpPr>
            <a:spLocks noGrp="1"/>
          </p:cNvSpPr>
          <p:nvPr>
            <p:ph type="title"/>
          </p:nvPr>
        </p:nvSpPr>
        <p:spPr/>
        <p:txBody>
          <a:bodyPr/>
          <a:lstStyle/>
          <a:p>
            <a:r>
              <a:rPr lang="en-US" sz="2200" b="1" dirty="0">
                <a:solidFill>
                  <a:srgbClr val="B10059"/>
                </a:solidFill>
              </a:rPr>
              <a:t>Visualisations</a:t>
            </a:r>
          </a:p>
        </p:txBody>
      </p:sp>
      <p:pic>
        <p:nvPicPr>
          <p:cNvPr id="4" name="Picture 3">
            <a:extLst>
              <a:ext uri="{FF2B5EF4-FFF2-40B4-BE49-F238E27FC236}">
                <a16:creationId xmlns:a16="http://schemas.microsoft.com/office/drawing/2014/main" id="{F03A4CD9-1A89-834B-9B03-DF881C3C84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80312" y="327048"/>
            <a:ext cx="1505318" cy="748800"/>
          </a:xfrm>
          <a:prstGeom prst="rect">
            <a:avLst/>
          </a:prstGeom>
        </p:spPr>
      </p:pic>
      <p:sp>
        <p:nvSpPr>
          <p:cNvPr id="3" name="TextBox 2">
            <a:extLst>
              <a:ext uri="{FF2B5EF4-FFF2-40B4-BE49-F238E27FC236}">
                <a16:creationId xmlns:a16="http://schemas.microsoft.com/office/drawing/2014/main" id="{68F32F1C-CD3F-1B4F-B106-E9AD42D5CD20}"/>
              </a:ext>
            </a:extLst>
          </p:cNvPr>
          <p:cNvSpPr txBox="1"/>
          <p:nvPr/>
        </p:nvSpPr>
        <p:spPr>
          <a:xfrm>
            <a:off x="611560" y="1417638"/>
            <a:ext cx="7715200" cy="646331"/>
          </a:xfrm>
          <a:prstGeom prst="rect">
            <a:avLst/>
          </a:prstGeom>
          <a:noFill/>
        </p:spPr>
        <p:txBody>
          <a:bodyPr wrap="square" rtlCol="0">
            <a:spAutoFit/>
          </a:bodyPr>
          <a:lstStyle/>
          <a:p>
            <a:r>
              <a:rPr lang="en-US" b="1" dirty="0">
                <a:solidFill>
                  <a:srgbClr val="5B1E45"/>
                </a:solidFill>
              </a:rPr>
              <a:t>From your searches, you can create interactive visualisations that displays information in a variety of ways, including;</a:t>
            </a:r>
          </a:p>
        </p:txBody>
      </p:sp>
      <p:pic>
        <p:nvPicPr>
          <p:cNvPr id="6" name="Picture 5">
            <a:extLst>
              <a:ext uri="{FF2B5EF4-FFF2-40B4-BE49-F238E27FC236}">
                <a16:creationId xmlns:a16="http://schemas.microsoft.com/office/drawing/2014/main" id="{3CBD416A-6CCE-7142-B7F7-83C2E13346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407" y="2411164"/>
            <a:ext cx="3649464" cy="1085791"/>
          </a:xfrm>
          <a:prstGeom prst="rect">
            <a:avLst/>
          </a:prstGeom>
        </p:spPr>
      </p:pic>
      <p:pic>
        <p:nvPicPr>
          <p:cNvPr id="7" name="Picture 6">
            <a:extLst>
              <a:ext uri="{FF2B5EF4-FFF2-40B4-BE49-F238E27FC236}">
                <a16:creationId xmlns:a16="http://schemas.microsoft.com/office/drawing/2014/main" id="{569CC1F0-34D3-A949-A523-2D4012DC1C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400" y="3496955"/>
            <a:ext cx="3628471" cy="1043185"/>
          </a:xfrm>
          <a:prstGeom prst="rect">
            <a:avLst/>
          </a:prstGeom>
        </p:spPr>
      </p:pic>
      <p:pic>
        <p:nvPicPr>
          <p:cNvPr id="8" name="Picture 7">
            <a:extLst>
              <a:ext uri="{FF2B5EF4-FFF2-40B4-BE49-F238E27FC236}">
                <a16:creationId xmlns:a16="http://schemas.microsoft.com/office/drawing/2014/main" id="{DCC0BC6B-3494-3342-8A8B-F413028310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400" y="4506104"/>
            <a:ext cx="3649464" cy="1049221"/>
          </a:xfrm>
          <a:prstGeom prst="rect">
            <a:avLst/>
          </a:prstGeom>
        </p:spPr>
      </p:pic>
      <p:pic>
        <p:nvPicPr>
          <p:cNvPr id="9" name="Picture 8">
            <a:extLst>
              <a:ext uri="{FF2B5EF4-FFF2-40B4-BE49-F238E27FC236}">
                <a16:creationId xmlns:a16="http://schemas.microsoft.com/office/drawing/2014/main" id="{A1E5A07B-C264-1544-BDF5-4CD4C33D1B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1400" y="5551274"/>
            <a:ext cx="3649464" cy="1049221"/>
          </a:xfrm>
          <a:prstGeom prst="rect">
            <a:avLst/>
          </a:prstGeom>
        </p:spPr>
      </p:pic>
      <p:pic>
        <p:nvPicPr>
          <p:cNvPr id="10" name="Picture 9">
            <a:extLst>
              <a:ext uri="{FF2B5EF4-FFF2-40B4-BE49-F238E27FC236}">
                <a16:creationId xmlns:a16="http://schemas.microsoft.com/office/drawing/2014/main" id="{067BD06D-C91E-5547-951F-A065478C4FF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89871" y="2206269"/>
            <a:ext cx="3752051" cy="1078715"/>
          </a:xfrm>
          <a:prstGeom prst="rect">
            <a:avLst/>
          </a:prstGeom>
        </p:spPr>
      </p:pic>
      <p:pic>
        <p:nvPicPr>
          <p:cNvPr id="11" name="Picture 10">
            <a:extLst>
              <a:ext uri="{FF2B5EF4-FFF2-40B4-BE49-F238E27FC236}">
                <a16:creationId xmlns:a16="http://schemas.microsoft.com/office/drawing/2014/main" id="{C2C8D771-642A-C145-89A1-E86C4A1CEBC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65699" y="3212976"/>
            <a:ext cx="3776664" cy="1085791"/>
          </a:xfrm>
          <a:prstGeom prst="rect">
            <a:avLst/>
          </a:prstGeom>
        </p:spPr>
      </p:pic>
      <p:pic>
        <p:nvPicPr>
          <p:cNvPr id="12" name="Picture 11">
            <a:extLst>
              <a:ext uri="{FF2B5EF4-FFF2-40B4-BE49-F238E27FC236}">
                <a16:creationId xmlns:a16="http://schemas.microsoft.com/office/drawing/2014/main" id="{D69F1012-B537-D746-B921-2EC3DC12396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83076" y="4293096"/>
            <a:ext cx="3745308" cy="1287450"/>
          </a:xfrm>
          <a:prstGeom prst="rect">
            <a:avLst/>
          </a:prstGeom>
        </p:spPr>
      </p:pic>
      <p:pic>
        <p:nvPicPr>
          <p:cNvPr id="13" name="Picture 12">
            <a:extLst>
              <a:ext uri="{FF2B5EF4-FFF2-40B4-BE49-F238E27FC236}">
                <a16:creationId xmlns:a16="http://schemas.microsoft.com/office/drawing/2014/main" id="{368A9F7D-0B68-1440-89F9-2F83BB64BBC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220532" y="5517232"/>
            <a:ext cx="3821390" cy="1055279"/>
          </a:xfrm>
          <a:prstGeom prst="rect">
            <a:avLst/>
          </a:prstGeom>
        </p:spPr>
      </p:pic>
    </p:spTree>
    <p:extLst>
      <p:ext uri="{BB962C8B-B14F-4D97-AF65-F5344CB8AC3E}">
        <p14:creationId xmlns:p14="http://schemas.microsoft.com/office/powerpoint/2010/main" val="3350987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p:cNvPicPr>
            <a:picLocks noChangeAspect="1"/>
          </p:cNvPicPr>
          <p:nvPr/>
        </p:nvPicPr>
        <p:blipFill rotWithShape="1">
          <a:blip r:embed="rId2">
            <a:extLst>
              <a:ext uri="{96DAC541-7B7A-43D3-8B79-37D633B846F1}">
                <asvg:svgBlip xmlns:asvg="http://schemas.microsoft.com/office/drawing/2016/SVG/main" r:embed="rId3"/>
              </a:ext>
            </a:extLst>
          </a:blip>
          <a:srcRect r="18789"/>
          <a:stretch/>
        </p:blipFill>
        <p:spPr>
          <a:xfrm>
            <a:off x="-1" y="0"/>
            <a:ext cx="9168341" cy="6858000"/>
          </a:xfrm>
          <a:prstGeom prst="rect">
            <a:avLst/>
          </a:prstGeom>
        </p:spPr>
      </p:pic>
      <p:pic>
        <p:nvPicPr>
          <p:cNvPr id="5" name="Graphic 4"/>
          <p:cNvPicPr>
            <a:picLocks noChangeAspect="1"/>
          </p:cNvPicPr>
          <p:nvPr/>
        </p:nvPicPr>
        <p:blipFill rotWithShape="1">
          <a:blip r:embed="rId4">
            <a:extLst>
              <a:ext uri="{96DAC541-7B7A-43D3-8B79-37D633B846F1}">
                <asvg:svgBlip xmlns:asvg="http://schemas.microsoft.com/office/drawing/2016/SVG/main" r:embed="rId5"/>
              </a:ext>
            </a:extLst>
          </a:blip>
          <a:srcRect l="41188" t="4342" r="-22399" b="-2171"/>
          <a:stretch/>
        </p:blipFill>
        <p:spPr>
          <a:xfrm>
            <a:off x="11215" y="0"/>
            <a:ext cx="12745416" cy="7013648"/>
          </a:xfrm>
          <a:prstGeom prst="rect">
            <a:avLst/>
          </a:prstGeom>
        </p:spPr>
      </p:pic>
      <p:sp>
        <p:nvSpPr>
          <p:cNvPr id="2" name="TextBox 1">
            <a:extLst>
              <a:ext uri="{FF2B5EF4-FFF2-40B4-BE49-F238E27FC236}">
                <a16:creationId xmlns:a16="http://schemas.microsoft.com/office/drawing/2014/main" id="{A411B45C-8C7B-4FD7-85BA-0E639B2DB6F0}"/>
              </a:ext>
            </a:extLst>
          </p:cNvPr>
          <p:cNvSpPr txBox="1"/>
          <p:nvPr/>
        </p:nvSpPr>
        <p:spPr>
          <a:xfrm>
            <a:off x="6012160" y="3789040"/>
            <a:ext cx="1584176" cy="1323439"/>
          </a:xfrm>
          <a:prstGeom prst="rect">
            <a:avLst/>
          </a:prstGeom>
          <a:noFill/>
        </p:spPr>
        <p:txBody>
          <a:bodyPr wrap="square" rtlCol="0">
            <a:spAutoFit/>
          </a:bodyPr>
          <a:lstStyle/>
          <a:p>
            <a:pPr algn="ctr"/>
            <a:r>
              <a:rPr lang="en-GB" sz="4000" b="1" dirty="0">
                <a:solidFill>
                  <a:schemeClr val="bg1"/>
                </a:solidFill>
                <a:latin typeface="Calibri" panose="020F0502020204030204" pitchFamily="34" charset="0"/>
                <a:cs typeface="Calibri" panose="020F0502020204030204" pitchFamily="34" charset="0"/>
              </a:rPr>
              <a:t>Thank </a:t>
            </a:r>
          </a:p>
          <a:p>
            <a:pPr algn="ctr"/>
            <a:r>
              <a:rPr lang="en-GB" sz="4000" b="1" dirty="0">
                <a:solidFill>
                  <a:schemeClr val="bg1"/>
                </a:solidFill>
                <a:latin typeface="Calibri" panose="020F0502020204030204" pitchFamily="34" charset="0"/>
                <a:cs typeface="Calibri" panose="020F0502020204030204" pitchFamily="34" charset="0"/>
              </a:rPr>
              <a:t>you</a:t>
            </a:r>
          </a:p>
        </p:txBody>
      </p:sp>
    </p:spTree>
    <p:extLst>
      <p:ext uri="{BB962C8B-B14F-4D97-AF65-F5344CB8AC3E}">
        <p14:creationId xmlns:p14="http://schemas.microsoft.com/office/powerpoint/2010/main" val="3471715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EB92A-E22F-F66E-E2B0-55D58B157418}"/>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892765F-EBC1-6EC0-3ED0-F38FAAFF6006}"/>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4" name="Picture 3">
            <a:extLst>
              <a:ext uri="{FF2B5EF4-FFF2-40B4-BE49-F238E27FC236}">
                <a16:creationId xmlns:a16="http://schemas.microsoft.com/office/drawing/2014/main" id="{E66D933C-0C44-3AC7-9FC7-D31A1AD4E538}"/>
              </a:ext>
            </a:extLst>
          </p:cNvPr>
          <p:cNvPicPr>
            <a:picLocks noChangeAspect="1"/>
          </p:cNvPicPr>
          <p:nvPr/>
        </p:nvPicPr>
        <p:blipFill>
          <a:blip r:embed="rId2"/>
          <a:stretch>
            <a:fillRect/>
          </a:stretch>
        </p:blipFill>
        <p:spPr>
          <a:xfrm>
            <a:off x="179512" y="0"/>
            <a:ext cx="5721577" cy="6858000"/>
          </a:xfrm>
          <a:prstGeom prst="rect">
            <a:avLst/>
          </a:prstGeom>
        </p:spPr>
      </p:pic>
      <p:pic>
        <p:nvPicPr>
          <p:cNvPr id="8" name="Picture 7">
            <a:extLst>
              <a:ext uri="{FF2B5EF4-FFF2-40B4-BE49-F238E27FC236}">
                <a16:creationId xmlns:a16="http://schemas.microsoft.com/office/drawing/2014/main" id="{CF9B5F43-009B-F94A-A1C5-EA56A6470B16}"/>
              </a:ext>
            </a:extLst>
          </p:cNvPr>
          <p:cNvPicPr>
            <a:picLocks noChangeAspect="1"/>
          </p:cNvPicPr>
          <p:nvPr/>
        </p:nvPicPr>
        <p:blipFill>
          <a:blip r:embed="rId3"/>
          <a:stretch>
            <a:fillRect/>
          </a:stretch>
        </p:blipFill>
        <p:spPr>
          <a:xfrm>
            <a:off x="2125933" y="3755255"/>
            <a:ext cx="6716062" cy="2800741"/>
          </a:xfrm>
          <a:prstGeom prst="rect">
            <a:avLst/>
          </a:prstGeom>
        </p:spPr>
      </p:pic>
      <p:sp>
        <p:nvSpPr>
          <p:cNvPr id="10" name="TextBox 9">
            <a:extLst>
              <a:ext uri="{FF2B5EF4-FFF2-40B4-BE49-F238E27FC236}">
                <a16:creationId xmlns:a16="http://schemas.microsoft.com/office/drawing/2014/main" id="{254E7326-1799-341C-28BA-19A8C4CA39E2}"/>
              </a:ext>
            </a:extLst>
          </p:cNvPr>
          <p:cNvSpPr txBox="1"/>
          <p:nvPr/>
        </p:nvSpPr>
        <p:spPr>
          <a:xfrm>
            <a:off x="6221288" y="548680"/>
            <a:ext cx="2592288" cy="553998"/>
          </a:xfrm>
          <a:prstGeom prst="rect">
            <a:avLst/>
          </a:prstGeom>
          <a:noFill/>
        </p:spPr>
        <p:txBody>
          <a:bodyPr wrap="square">
            <a:spAutoFit/>
          </a:bodyPr>
          <a:lstStyle/>
          <a:p>
            <a:r>
              <a:rPr lang="en-GB" sz="1200" dirty="0">
                <a:hlinkClick r:id="rId4"/>
              </a:rPr>
              <a:t>https://www.careopinion.ie/1977</a:t>
            </a:r>
            <a:endParaRPr lang="en-GB" sz="1200" dirty="0"/>
          </a:p>
          <a:p>
            <a:endParaRPr lang="en-GB" dirty="0"/>
          </a:p>
        </p:txBody>
      </p:sp>
    </p:spTree>
    <p:extLst>
      <p:ext uri="{BB962C8B-B14F-4D97-AF65-F5344CB8AC3E}">
        <p14:creationId xmlns:p14="http://schemas.microsoft.com/office/powerpoint/2010/main" val="403669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8F509-D31A-3666-F91B-B814FA8B8EB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CAE8C88-541B-D5F4-607B-689630D2FDAF}"/>
              </a:ext>
            </a:extLst>
          </p:cNvPr>
          <p:cNvPicPr>
            <a:picLocks noChangeAspect="1"/>
          </p:cNvPicPr>
          <p:nvPr/>
        </p:nvPicPr>
        <p:blipFill>
          <a:blip r:embed="rId2"/>
          <a:stretch>
            <a:fillRect/>
          </a:stretch>
        </p:blipFill>
        <p:spPr>
          <a:xfrm>
            <a:off x="1358716" y="0"/>
            <a:ext cx="6426567" cy="6858000"/>
          </a:xfrm>
          <a:prstGeom prst="rect">
            <a:avLst/>
          </a:prstGeom>
        </p:spPr>
      </p:pic>
    </p:spTree>
    <p:extLst>
      <p:ext uri="{BB962C8B-B14F-4D97-AF65-F5344CB8AC3E}">
        <p14:creationId xmlns:p14="http://schemas.microsoft.com/office/powerpoint/2010/main" val="4114374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63F8A-153E-3ADF-DB43-FAE9A48FFF4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EEEF456-2DF7-4BB3-2F04-B858E1534EA7}"/>
              </a:ext>
            </a:extLst>
          </p:cNvPr>
          <p:cNvPicPr>
            <a:picLocks noChangeAspect="1"/>
          </p:cNvPicPr>
          <p:nvPr/>
        </p:nvPicPr>
        <p:blipFill>
          <a:blip r:embed="rId2"/>
          <a:stretch>
            <a:fillRect/>
          </a:stretch>
        </p:blipFill>
        <p:spPr>
          <a:xfrm>
            <a:off x="1705970" y="0"/>
            <a:ext cx="5732060" cy="6858000"/>
          </a:xfrm>
          <a:prstGeom prst="rect">
            <a:avLst/>
          </a:prstGeom>
        </p:spPr>
      </p:pic>
      <p:sp>
        <p:nvSpPr>
          <p:cNvPr id="6" name="TextBox 5">
            <a:extLst>
              <a:ext uri="{FF2B5EF4-FFF2-40B4-BE49-F238E27FC236}">
                <a16:creationId xmlns:a16="http://schemas.microsoft.com/office/drawing/2014/main" id="{880B3C83-C763-AC7C-BA53-E590873FB6C4}"/>
              </a:ext>
            </a:extLst>
          </p:cNvPr>
          <p:cNvSpPr txBox="1"/>
          <p:nvPr/>
        </p:nvSpPr>
        <p:spPr>
          <a:xfrm>
            <a:off x="6804248" y="6525344"/>
            <a:ext cx="2736304" cy="553998"/>
          </a:xfrm>
          <a:prstGeom prst="rect">
            <a:avLst/>
          </a:prstGeom>
          <a:noFill/>
        </p:spPr>
        <p:txBody>
          <a:bodyPr wrap="square">
            <a:spAutoFit/>
          </a:bodyPr>
          <a:lstStyle/>
          <a:p>
            <a:r>
              <a:rPr lang="en-GB" sz="1200" dirty="0">
                <a:hlinkClick r:id="rId3"/>
              </a:rPr>
              <a:t>https://www.careopinion.ie/1861</a:t>
            </a:r>
            <a:endParaRPr lang="en-GB" sz="1200" dirty="0"/>
          </a:p>
          <a:p>
            <a:endParaRPr lang="en-GB" dirty="0"/>
          </a:p>
        </p:txBody>
      </p:sp>
    </p:spTree>
    <p:extLst>
      <p:ext uri="{BB962C8B-B14F-4D97-AF65-F5344CB8AC3E}">
        <p14:creationId xmlns:p14="http://schemas.microsoft.com/office/powerpoint/2010/main" val="912244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9EB7F-D628-4732-0192-0D9C5385F1E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38F4039-7FD7-779D-C07F-8319981E1D03}"/>
              </a:ext>
            </a:extLst>
          </p:cNvPr>
          <p:cNvPicPr>
            <a:picLocks noChangeAspect="1"/>
          </p:cNvPicPr>
          <p:nvPr/>
        </p:nvPicPr>
        <p:blipFill>
          <a:blip r:embed="rId2"/>
          <a:stretch>
            <a:fillRect/>
          </a:stretch>
        </p:blipFill>
        <p:spPr>
          <a:xfrm>
            <a:off x="1075837" y="623496"/>
            <a:ext cx="6992326" cy="5611008"/>
          </a:xfrm>
          <a:prstGeom prst="rect">
            <a:avLst/>
          </a:prstGeom>
        </p:spPr>
      </p:pic>
    </p:spTree>
    <p:extLst>
      <p:ext uri="{BB962C8B-B14F-4D97-AF65-F5344CB8AC3E}">
        <p14:creationId xmlns:p14="http://schemas.microsoft.com/office/powerpoint/2010/main" val="515759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D4902-D822-7E89-30BC-D6FF110C207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53D1DCF-5E80-EBF2-5D84-F33F02F83ECB}"/>
              </a:ext>
            </a:extLst>
          </p:cNvPr>
          <p:cNvSpPr txBox="1"/>
          <p:nvPr/>
        </p:nvSpPr>
        <p:spPr>
          <a:xfrm>
            <a:off x="6444208" y="6317455"/>
            <a:ext cx="2790056" cy="553998"/>
          </a:xfrm>
          <a:prstGeom prst="rect">
            <a:avLst/>
          </a:prstGeom>
          <a:noFill/>
        </p:spPr>
        <p:txBody>
          <a:bodyPr wrap="square">
            <a:spAutoFit/>
          </a:bodyPr>
          <a:lstStyle/>
          <a:p>
            <a:r>
              <a:rPr lang="en-GB" sz="1200" dirty="0">
                <a:hlinkClick r:id="rId2"/>
              </a:rPr>
              <a:t>https://www.careopinion.ie/1701</a:t>
            </a:r>
            <a:endParaRPr lang="en-GB" sz="1200" dirty="0"/>
          </a:p>
          <a:p>
            <a:endParaRPr lang="en-GB" dirty="0"/>
          </a:p>
        </p:txBody>
      </p:sp>
      <p:pic>
        <p:nvPicPr>
          <p:cNvPr id="6" name="Picture 5">
            <a:extLst>
              <a:ext uri="{FF2B5EF4-FFF2-40B4-BE49-F238E27FC236}">
                <a16:creationId xmlns:a16="http://schemas.microsoft.com/office/drawing/2014/main" id="{62364816-D3ED-440F-EFC2-BB53A69B6AB7}"/>
              </a:ext>
            </a:extLst>
          </p:cNvPr>
          <p:cNvPicPr>
            <a:picLocks noChangeAspect="1"/>
          </p:cNvPicPr>
          <p:nvPr/>
        </p:nvPicPr>
        <p:blipFill>
          <a:blip r:embed="rId3"/>
          <a:srcRect t="1868"/>
          <a:stretch>
            <a:fillRect/>
          </a:stretch>
        </p:blipFill>
        <p:spPr>
          <a:xfrm>
            <a:off x="449601" y="116632"/>
            <a:ext cx="7506775" cy="6127483"/>
          </a:xfrm>
          <a:prstGeom prst="rect">
            <a:avLst/>
          </a:prstGeom>
        </p:spPr>
      </p:pic>
    </p:spTree>
    <p:extLst>
      <p:ext uri="{BB962C8B-B14F-4D97-AF65-F5344CB8AC3E}">
        <p14:creationId xmlns:p14="http://schemas.microsoft.com/office/powerpoint/2010/main" val="158415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F1727-899D-AA82-2775-D659889F085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C878338-7D27-276D-4ECF-E437132DD104}"/>
              </a:ext>
            </a:extLst>
          </p:cNvPr>
          <p:cNvSpPr txBox="1"/>
          <p:nvPr/>
        </p:nvSpPr>
        <p:spPr>
          <a:xfrm>
            <a:off x="6444208" y="6317455"/>
            <a:ext cx="2790056" cy="553998"/>
          </a:xfrm>
          <a:prstGeom prst="rect">
            <a:avLst/>
          </a:prstGeom>
          <a:noFill/>
        </p:spPr>
        <p:txBody>
          <a:bodyPr wrap="square">
            <a:spAutoFit/>
          </a:bodyPr>
          <a:lstStyle/>
          <a:p>
            <a:r>
              <a:rPr lang="en-GB" sz="1200" dirty="0">
                <a:hlinkClick r:id="rId2"/>
              </a:rPr>
              <a:t>https://www.careopinion.ie/1701</a:t>
            </a:r>
            <a:endParaRPr lang="en-GB" sz="1200" dirty="0"/>
          </a:p>
          <a:p>
            <a:endParaRPr lang="en-GB" dirty="0"/>
          </a:p>
        </p:txBody>
      </p:sp>
      <p:pic>
        <p:nvPicPr>
          <p:cNvPr id="6" name="Picture 5">
            <a:extLst>
              <a:ext uri="{FF2B5EF4-FFF2-40B4-BE49-F238E27FC236}">
                <a16:creationId xmlns:a16="http://schemas.microsoft.com/office/drawing/2014/main" id="{341FA0C5-C98F-00A6-19A6-BBAED1EC6D00}"/>
              </a:ext>
            </a:extLst>
          </p:cNvPr>
          <p:cNvPicPr>
            <a:picLocks noChangeAspect="1"/>
          </p:cNvPicPr>
          <p:nvPr/>
        </p:nvPicPr>
        <p:blipFill>
          <a:blip r:embed="rId3"/>
          <a:srcRect t="1868"/>
          <a:stretch>
            <a:fillRect/>
          </a:stretch>
        </p:blipFill>
        <p:spPr>
          <a:xfrm>
            <a:off x="449601" y="116632"/>
            <a:ext cx="7506775" cy="6127483"/>
          </a:xfrm>
          <a:prstGeom prst="rect">
            <a:avLst/>
          </a:prstGeom>
        </p:spPr>
      </p:pic>
    </p:spTree>
    <p:extLst>
      <p:ext uri="{BB962C8B-B14F-4D97-AF65-F5344CB8AC3E}">
        <p14:creationId xmlns:p14="http://schemas.microsoft.com/office/powerpoint/2010/main" val="3589675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82C5D-D305-5BB1-D731-C72A04B8E30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25CDAD4-7ED2-8961-7341-FD6559A36279}"/>
              </a:ext>
            </a:extLst>
          </p:cNvPr>
          <p:cNvSpPr txBox="1"/>
          <p:nvPr/>
        </p:nvSpPr>
        <p:spPr>
          <a:xfrm>
            <a:off x="6444208" y="6317455"/>
            <a:ext cx="2790056" cy="553998"/>
          </a:xfrm>
          <a:prstGeom prst="rect">
            <a:avLst/>
          </a:prstGeom>
          <a:noFill/>
        </p:spPr>
        <p:txBody>
          <a:bodyPr wrap="square">
            <a:spAutoFit/>
          </a:bodyPr>
          <a:lstStyle/>
          <a:p>
            <a:r>
              <a:rPr lang="en-GB" sz="1200" dirty="0">
                <a:hlinkClick r:id="rId2"/>
              </a:rPr>
              <a:t>https://www.careopinion.ie/1701</a:t>
            </a:r>
            <a:endParaRPr lang="en-GB" sz="1200" dirty="0"/>
          </a:p>
          <a:p>
            <a:endParaRPr lang="en-GB" dirty="0"/>
          </a:p>
        </p:txBody>
      </p:sp>
      <p:pic>
        <p:nvPicPr>
          <p:cNvPr id="3" name="Picture 2">
            <a:extLst>
              <a:ext uri="{FF2B5EF4-FFF2-40B4-BE49-F238E27FC236}">
                <a16:creationId xmlns:a16="http://schemas.microsoft.com/office/drawing/2014/main" id="{67A5E8F3-5014-0EB3-B604-1093C417BA16}"/>
              </a:ext>
            </a:extLst>
          </p:cNvPr>
          <p:cNvPicPr>
            <a:picLocks noChangeAspect="1"/>
          </p:cNvPicPr>
          <p:nvPr/>
        </p:nvPicPr>
        <p:blipFill>
          <a:blip r:embed="rId3"/>
          <a:stretch>
            <a:fillRect/>
          </a:stretch>
        </p:blipFill>
        <p:spPr>
          <a:xfrm>
            <a:off x="107503" y="116631"/>
            <a:ext cx="6007757" cy="6200823"/>
          </a:xfrm>
          <a:prstGeom prst="rect">
            <a:avLst/>
          </a:prstGeom>
        </p:spPr>
      </p:pic>
      <p:pic>
        <p:nvPicPr>
          <p:cNvPr id="7" name="Picture 6">
            <a:extLst>
              <a:ext uri="{FF2B5EF4-FFF2-40B4-BE49-F238E27FC236}">
                <a16:creationId xmlns:a16="http://schemas.microsoft.com/office/drawing/2014/main" id="{38C6D407-60DB-699A-2163-4ADACE24E32D}"/>
              </a:ext>
            </a:extLst>
          </p:cNvPr>
          <p:cNvPicPr>
            <a:picLocks noChangeAspect="1"/>
          </p:cNvPicPr>
          <p:nvPr/>
        </p:nvPicPr>
        <p:blipFill>
          <a:blip r:embed="rId4"/>
          <a:stretch>
            <a:fillRect/>
          </a:stretch>
        </p:blipFill>
        <p:spPr>
          <a:xfrm>
            <a:off x="3222610" y="260648"/>
            <a:ext cx="5904090" cy="4821487"/>
          </a:xfrm>
          <a:prstGeom prst="rect">
            <a:avLst/>
          </a:prstGeom>
        </p:spPr>
      </p:pic>
    </p:spTree>
    <p:extLst>
      <p:ext uri="{BB962C8B-B14F-4D97-AF65-F5344CB8AC3E}">
        <p14:creationId xmlns:p14="http://schemas.microsoft.com/office/powerpoint/2010/main" val="216359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b480776-5128-43a3-b677-12ebb2d77427" xsi:nil="true"/>
    <lcf76f155ced4ddcb4097134ff3c332f xmlns="f47fa861-369f-4035-a868-dd727a8f1ebe">
      <Terms xmlns="http://schemas.microsoft.com/office/infopath/2007/PartnerControls"/>
    </lcf76f155ced4ddcb4097134ff3c332f>
    <Item xmlns="f47fa861-369f-4035-a868-dd727a8f1eb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F03EE9F9D4584D9F8D952715690C56" ma:contentTypeVersion="20" ma:contentTypeDescription="Create a new document." ma:contentTypeScope="" ma:versionID="55a81994a8765f05ca459280d8b07917">
  <xsd:schema xmlns:xsd="http://www.w3.org/2001/XMLSchema" xmlns:xs="http://www.w3.org/2001/XMLSchema" xmlns:p="http://schemas.microsoft.com/office/2006/metadata/properties" xmlns:ns2="f47fa861-369f-4035-a868-dd727a8f1ebe" xmlns:ns3="db480776-5128-43a3-b677-12ebb2d77427" targetNamespace="http://schemas.microsoft.com/office/2006/metadata/properties" ma:root="true" ma:fieldsID="d492e1d7383370f75afdb5deac4c0ab5" ns2:_="" ns3:_="">
    <xsd:import namespace="f47fa861-369f-4035-a868-dd727a8f1ebe"/>
    <xsd:import namespace="db480776-5128-43a3-b677-12ebb2d774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Item"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fa861-369f-4035-a868-dd727a8f1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538014-3380-4b7f-a977-2ee071dd44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Item" ma:index="25" nillable="true" ma:displayName="Item" ma:format="Dropdown" ma:internalName="Item">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480776-5128-43a3-b677-12ebb2d774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89f4d8-c32d-4bf2-a081-9960b98df5c1}" ma:internalName="TaxCatchAll" ma:showField="CatchAllData" ma:web="db480776-5128-43a3-b677-12ebb2d77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F00399-BC80-4356-B447-469D3BFC7488}">
  <ds:schemaRefs>
    <ds:schemaRef ds:uri="http://schemas.microsoft.com/office/2006/metadata/properties"/>
    <ds:schemaRef ds:uri="http://schemas.microsoft.com/office/infopath/2007/PartnerControls"/>
    <ds:schemaRef ds:uri="db480776-5128-43a3-b677-12ebb2d77427"/>
    <ds:schemaRef ds:uri="f47fa861-369f-4035-a868-dd727a8f1ebe"/>
  </ds:schemaRefs>
</ds:datastoreItem>
</file>

<file path=customXml/itemProps2.xml><?xml version="1.0" encoding="utf-8"?>
<ds:datastoreItem xmlns:ds="http://schemas.openxmlformats.org/officeDocument/2006/customXml" ds:itemID="{7CFBD854-A095-4B44-A23F-553F52F76FD3}">
  <ds:schemaRefs>
    <ds:schemaRef ds:uri="http://schemas.microsoft.com/sharepoint/v3/contenttype/forms"/>
  </ds:schemaRefs>
</ds:datastoreItem>
</file>

<file path=customXml/itemProps3.xml><?xml version="1.0" encoding="utf-8"?>
<ds:datastoreItem xmlns:ds="http://schemas.openxmlformats.org/officeDocument/2006/customXml" ds:itemID="{B726E352-0E7A-4624-BEB1-082E21268C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7fa861-369f-4035-a868-dd727a8f1ebe"/>
    <ds:schemaRef ds:uri="db480776-5128-43a3-b677-12ebb2d774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1438</Words>
  <Application>Microsoft Office PowerPoint</Application>
  <PresentationFormat>On-screen Show (4:3)</PresentationFormat>
  <Paragraphs>144</Paragraphs>
  <Slides>23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Corbel Light</vt:lpstr>
      <vt:lpstr>MuseoSans500</vt:lpstr>
      <vt:lpstr>Veto Com</vt:lpstr>
      <vt:lpstr>Wingdings</vt:lpstr>
      <vt:lpstr>YAFLd8sKbwc 2</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Ways to share your story…</vt:lpstr>
      <vt:lpstr>PowerPoint Presentation</vt:lpstr>
      <vt:lpstr>PowerPoint Presentation</vt:lpstr>
      <vt:lpstr>PowerPoint Presentation</vt:lpstr>
      <vt:lpstr>The feedback journey…</vt:lpstr>
      <vt:lpstr>PowerPoint Presentation</vt:lpstr>
      <vt:lpstr>PowerPoint Presentation</vt:lpstr>
      <vt:lpstr>PowerPoint Presentation</vt:lpstr>
      <vt:lpstr>PowerPoint Presentation</vt:lpstr>
      <vt:lpstr>PowerPoint Presentation</vt:lpstr>
      <vt:lpstr>PowerPoint Presentation</vt:lpstr>
      <vt:lpstr>Visualisations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Ashurst</dc:creator>
  <cp:lastModifiedBy>Tracy Molloy</cp:lastModifiedBy>
  <cp:revision>6</cp:revision>
  <dcterms:created xsi:type="dcterms:W3CDTF">2019-04-17T15:49:29Z</dcterms:created>
  <dcterms:modified xsi:type="dcterms:W3CDTF">2025-10-28T11:24:45Z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0x01010070F03EE9F9D4584D9F8D952715690C56</vt:lpwstr>
  </property>
  <property fmtid="{D5CDD505-2E9C-101B-9397-08002B2CF9AE}" pid="3" name="MediaServiceImageTags">
    <vt:lpwstr/>
  </property>
</Properties>
</file>