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801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945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4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3176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492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8134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6451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768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848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3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47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73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388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147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250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608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3B7B-A7A5-47F7-8118-572C5ADBD05A}" type="datetimeFigureOut">
              <a:rPr lang="en-IE" smtClean="0"/>
              <a:t>18/11/2025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6C9F6B-F455-4A72-9E75-1DEC3B5D0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086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eopinion.i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2022" y="1122362"/>
            <a:ext cx="8855978" cy="2988243"/>
          </a:xfrm>
        </p:spPr>
        <p:txBody>
          <a:bodyPr>
            <a:normAutofit/>
          </a:bodyPr>
          <a:lstStyle/>
          <a:p>
            <a:r>
              <a:rPr lang="en-IE" dirty="0">
                <a:latin typeface="+mn-lt"/>
              </a:rPr>
              <a:t>Using Care Opinion</a:t>
            </a:r>
            <a:br>
              <a:rPr lang="en-IE" dirty="0">
                <a:latin typeface="+mn-lt"/>
              </a:rPr>
            </a:br>
            <a:br>
              <a:rPr lang="en-IE" dirty="0">
                <a:latin typeface="+mn-lt"/>
              </a:rPr>
            </a:br>
            <a:r>
              <a:rPr lang="en-IE" sz="3600" dirty="0">
                <a:latin typeface="+mn-lt"/>
              </a:rPr>
              <a:t>Crisis Resolution Team </a:t>
            </a:r>
            <a:br>
              <a:rPr lang="en-IE" sz="3600" dirty="0">
                <a:latin typeface="+mn-lt"/>
              </a:rPr>
            </a:br>
            <a:r>
              <a:rPr lang="en-IE" sz="3600" dirty="0">
                <a:latin typeface="+mn-lt"/>
              </a:rPr>
              <a:t>Sligo Leitrim Mental Health Services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2022" y="4496499"/>
            <a:ext cx="8855978" cy="1283516"/>
          </a:xfrm>
        </p:spPr>
        <p:txBody>
          <a:bodyPr>
            <a:normAutofit/>
          </a:bodyPr>
          <a:lstStyle/>
          <a:p>
            <a:r>
              <a:rPr lang="en-IE" dirty="0"/>
              <a:t>Dr E Gethins, </a:t>
            </a:r>
          </a:p>
          <a:p>
            <a:r>
              <a:rPr lang="en-IE" dirty="0"/>
              <a:t>Consultant Psychiatrist</a:t>
            </a:r>
          </a:p>
          <a:p>
            <a:r>
              <a:rPr lang="en-IE" dirty="0"/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193903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CRS National Model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GB" sz="2400" i="1" dirty="0"/>
              <a:t>‘To provide integrated Crisis Resolution Services to people referred with the </a:t>
            </a:r>
            <a:r>
              <a:rPr lang="en-GB" sz="2400" i="1" u="sng" dirty="0"/>
              <a:t>right response</a:t>
            </a:r>
            <a:r>
              <a:rPr lang="en-GB" sz="2400" i="1" dirty="0"/>
              <a:t> at the </a:t>
            </a:r>
            <a:r>
              <a:rPr lang="en-GB" sz="2400" u="sng" dirty="0"/>
              <a:t>right time</a:t>
            </a:r>
            <a:r>
              <a:rPr lang="en-GB" sz="2400" i="1" dirty="0"/>
              <a:t> for the </a:t>
            </a:r>
            <a:r>
              <a:rPr lang="en-GB" sz="2400" u="sng" dirty="0"/>
              <a:t>right amount of time</a:t>
            </a:r>
            <a:r>
              <a:rPr lang="en-GB" sz="2400" i="1" dirty="0"/>
              <a:t> to enable and empower people on their recovery journey’.</a:t>
            </a:r>
            <a:endParaRPr lang="en-IE" sz="2400" dirty="0">
              <a:effectLst/>
            </a:endParaRPr>
          </a:p>
          <a:p>
            <a:pPr marL="0" indent="0">
              <a:buNone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55382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Local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i="1" dirty="0"/>
              <a:t>‘Our strongest asset is our capacity and ability to form positive connections with some of the most vulnerable and at risk in our society, using and building relationships and trust.’</a:t>
            </a:r>
          </a:p>
          <a:p>
            <a:pPr marL="0" indent="0">
              <a:buNone/>
            </a:pPr>
            <a:endParaRPr lang="en-IE" sz="2400" b="1" i="1" dirty="0"/>
          </a:p>
          <a:p>
            <a:pPr marL="0" indent="0">
              <a:buNone/>
            </a:pPr>
            <a:endParaRPr lang="en-IE" b="1" i="1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084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Local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2400" i="1" dirty="0"/>
              <a:t>‘Our strongest asset is our capacity and ability to form positive connections with some of the most vulnerable and at risk in our society, using and building relationships and trust.’</a:t>
            </a:r>
          </a:p>
          <a:p>
            <a:pPr marL="0" indent="0">
              <a:buNone/>
            </a:pPr>
            <a:endParaRPr lang="en-IE" sz="2400" b="1" i="1" dirty="0"/>
          </a:p>
          <a:p>
            <a:pPr marL="0" indent="0">
              <a:buNone/>
            </a:pPr>
            <a:endParaRPr lang="en-IE" sz="2400" b="1" i="1" dirty="0"/>
          </a:p>
          <a:p>
            <a:pPr marL="0" indent="0">
              <a:buNone/>
            </a:pPr>
            <a:r>
              <a:rPr lang="en-IE" sz="2400" b="1" dirty="0"/>
              <a:t>S</a:t>
            </a:r>
            <a:r>
              <a:rPr lang="en-IE" sz="2400" dirty="0"/>
              <a:t>afety, </a:t>
            </a:r>
            <a:r>
              <a:rPr lang="en-IE" sz="2400" b="1" dirty="0"/>
              <a:t>S</a:t>
            </a:r>
            <a:r>
              <a:rPr lang="en-IE" sz="2400" dirty="0"/>
              <a:t>ecurity, </a:t>
            </a:r>
            <a:r>
              <a:rPr lang="en-IE" sz="2400" b="1" dirty="0"/>
              <a:t>S</a:t>
            </a:r>
            <a:r>
              <a:rPr lang="en-IE" sz="2400" dirty="0"/>
              <a:t>upport, </a:t>
            </a:r>
            <a:r>
              <a:rPr lang="en-IE" sz="2400" b="1" dirty="0"/>
              <a:t>S</a:t>
            </a:r>
            <a:r>
              <a:rPr lang="en-IE" sz="2400" dirty="0"/>
              <a:t>pace, </a:t>
            </a:r>
            <a:r>
              <a:rPr lang="en-IE" sz="2400" b="1" dirty="0"/>
              <a:t>S</a:t>
            </a:r>
            <a:r>
              <a:rPr lang="en-IE" sz="2400" dirty="0"/>
              <a:t>ame person</a:t>
            </a:r>
          </a:p>
        </p:txBody>
      </p:sp>
    </p:spTree>
    <p:extLst>
      <p:ext uri="{BB962C8B-B14F-4D97-AF65-F5344CB8AC3E}">
        <p14:creationId xmlns:p14="http://schemas.microsoft.com/office/powerpoint/2010/main" val="28422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2400" b="1" i="1" dirty="0"/>
              <a:t>‘People will forget what you said, people will forget what you did, but people never forget how you made them feel’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Maya Angelou</a:t>
            </a:r>
          </a:p>
        </p:txBody>
      </p:sp>
    </p:spTree>
    <p:extLst>
      <p:ext uri="{BB962C8B-B14F-4D97-AF65-F5344CB8AC3E}">
        <p14:creationId xmlns:p14="http://schemas.microsoft.com/office/powerpoint/2010/main" val="41623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1017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78466"/>
            <a:ext cx="8915400" cy="41327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100" dirty="0"/>
              <a:t>Dear   __________________________,</a:t>
            </a:r>
            <a:endParaRPr lang="en-IE" sz="2100" dirty="0"/>
          </a:p>
          <a:p>
            <a:pPr marL="0" indent="0">
              <a:buNone/>
            </a:pPr>
            <a:endParaRPr lang="en-IE" sz="2100" dirty="0"/>
          </a:p>
          <a:p>
            <a:pPr marL="0" indent="0">
              <a:buNone/>
            </a:pPr>
            <a:r>
              <a:rPr lang="en-GB" sz="2100" dirty="0"/>
              <a:t>You have recently had an episode of care with the Crisis Resolution Mental Health Service. </a:t>
            </a:r>
          </a:p>
          <a:p>
            <a:pPr marL="0" indent="0">
              <a:buNone/>
            </a:pPr>
            <a:endParaRPr lang="en-IE" sz="2100" dirty="0"/>
          </a:p>
          <a:p>
            <a:pPr marL="0" indent="0">
              <a:buNone/>
            </a:pPr>
            <a:r>
              <a:rPr lang="en-GB" sz="2100" dirty="0"/>
              <a:t>We would value your feedback on how effective you thought the service was and if there are areas where you feel we could do things better or differently.    </a:t>
            </a:r>
          </a:p>
          <a:p>
            <a:pPr marL="0" indent="0">
              <a:buNone/>
            </a:pPr>
            <a:r>
              <a:rPr lang="en-GB" sz="2100" dirty="0"/>
              <a:t>We would be grateful if you could take a few minutes to give your feedback through Care Opinion – either by going to the website: </a:t>
            </a:r>
            <a:r>
              <a:rPr lang="en-GB" sz="2100" u="sng" dirty="0">
                <a:hlinkClick r:id="rId2"/>
              </a:rPr>
              <a:t>www.careopinion.ie</a:t>
            </a:r>
            <a:r>
              <a:rPr lang="en-GB" sz="2100" dirty="0"/>
              <a:t> or by scanning the QR code below.       Thank you for your time.</a:t>
            </a:r>
            <a:endParaRPr lang="en-IE" sz="2100" dirty="0"/>
          </a:p>
          <a:p>
            <a:pPr marL="0" indent="0">
              <a:buNone/>
            </a:pPr>
            <a:endParaRPr lang="en-IE" sz="2100" dirty="0"/>
          </a:p>
          <a:p>
            <a:pPr marL="0" indent="0">
              <a:buNone/>
            </a:pPr>
            <a:r>
              <a:rPr lang="en-GB" sz="2100" dirty="0"/>
              <a:t>Yours sincerely,</a:t>
            </a:r>
            <a:endParaRPr lang="en-IE" sz="2100" dirty="0"/>
          </a:p>
          <a:p>
            <a:pPr marL="0" indent="0">
              <a:buNone/>
            </a:pPr>
            <a:r>
              <a:rPr lang="en-GB" sz="2100" b="1" dirty="0"/>
              <a:t>The Crisis Resolution Team</a:t>
            </a:r>
            <a:endParaRPr lang="en-IE" sz="2100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335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Responding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2400" dirty="0"/>
          </a:p>
          <a:p>
            <a:r>
              <a:rPr lang="en-IE" sz="2400" dirty="0"/>
              <a:t>Answering directly </a:t>
            </a:r>
          </a:p>
          <a:p>
            <a:r>
              <a:rPr lang="en-IE" sz="2400" dirty="0"/>
              <a:t>Circulated to all CRT</a:t>
            </a:r>
          </a:p>
          <a:p>
            <a:r>
              <a:rPr lang="en-IE" sz="2400" dirty="0"/>
              <a:t>MDT and Local Steering Group</a:t>
            </a:r>
          </a:p>
        </p:txBody>
      </p:sp>
    </p:spTree>
    <p:extLst>
      <p:ext uri="{BB962C8B-B14F-4D97-AF65-F5344CB8AC3E}">
        <p14:creationId xmlns:p14="http://schemas.microsoft.com/office/powerpoint/2010/main" val="268839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 rot="-85763">
            <a:off x="7458944" y="948825"/>
            <a:ext cx="3742018" cy="2871999"/>
            <a:chOff x="0" y="0"/>
            <a:chExt cx="7484035" cy="57439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84035" cy="5743997"/>
            </a:xfrm>
            <a:custGeom>
              <a:avLst/>
              <a:gdLst/>
              <a:ahLst/>
              <a:cxnLst/>
              <a:rect l="l" t="t" r="r" b="b"/>
              <a:pathLst>
                <a:path w="7484035" h="5743997">
                  <a:moveTo>
                    <a:pt x="0" y="0"/>
                  </a:moveTo>
                  <a:lnTo>
                    <a:pt x="7484035" y="0"/>
                  </a:lnTo>
                  <a:lnTo>
                    <a:pt x="7484035" y="5743997"/>
                  </a:lnTo>
                  <a:lnTo>
                    <a:pt x="0" y="5743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9696" y="1455798"/>
              <a:ext cx="4724643" cy="1744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 Bold"/>
                </a:rPr>
                <a:t>“The service is daily so there is a sense of constant support. It also means you don’t have to stay in hospital ….”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4742446" y="1842460"/>
            <a:ext cx="2887646" cy="3490322"/>
          </a:xfrm>
          <a:custGeom>
            <a:avLst/>
            <a:gdLst/>
            <a:ahLst/>
            <a:cxnLst/>
            <a:rect l="l" t="t" r="r" b="b"/>
            <a:pathLst>
              <a:path w="4331469" h="5235483">
                <a:moveTo>
                  <a:pt x="0" y="0"/>
                </a:moveTo>
                <a:lnTo>
                  <a:pt x="4331469" y="0"/>
                </a:lnTo>
                <a:lnTo>
                  <a:pt x="4331469" y="5235483"/>
                </a:lnTo>
                <a:lnTo>
                  <a:pt x="0" y="5235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435" r="-1043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7353220" y="3873400"/>
            <a:ext cx="2069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47">
                <a:solidFill>
                  <a:srgbClr val="FFFFFF"/>
                </a:solidFill>
                <a:latin typeface="Montserrat Medium"/>
              </a:rPr>
              <a:t>12345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91700" y="3133726"/>
            <a:ext cx="215554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sz="1100" dirty="0"/>
              <a:t> </a:t>
            </a:r>
            <a:r>
              <a:rPr lang="en-IE" sz="1200" dirty="0"/>
              <a:t>….. arrives daily with a mix of empathy, understanding and good humour. He immediately gained my daughters trust and gave her the tools to cope with …..</a:t>
            </a:r>
            <a:r>
              <a:rPr lang="en-US" sz="1200" spc="47" dirty="0">
                <a:solidFill>
                  <a:srgbClr val="FFFFFF"/>
                </a:solidFill>
              </a:rPr>
              <a:t>5</a:t>
            </a:r>
          </a:p>
        </p:txBody>
      </p:sp>
      <p:grpSp>
        <p:nvGrpSpPr>
          <p:cNvPr id="9" name="Group 9"/>
          <p:cNvGrpSpPr/>
          <p:nvPr/>
        </p:nvGrpSpPr>
        <p:grpSpPr>
          <a:xfrm rot="730370">
            <a:off x="7657265" y="4190420"/>
            <a:ext cx="3727344" cy="1924241"/>
            <a:chOff x="0" y="0"/>
            <a:chExt cx="7454688" cy="38484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454688" cy="3848483"/>
            </a:xfrm>
            <a:custGeom>
              <a:avLst/>
              <a:gdLst/>
              <a:ahLst/>
              <a:cxnLst/>
              <a:rect l="l" t="t" r="r" b="b"/>
              <a:pathLst>
                <a:path w="7454688" h="3848483">
                  <a:moveTo>
                    <a:pt x="0" y="0"/>
                  </a:moveTo>
                  <a:lnTo>
                    <a:pt x="7454688" y="0"/>
                  </a:lnTo>
                  <a:lnTo>
                    <a:pt x="7454688" y="3848483"/>
                  </a:lnTo>
                  <a:lnTo>
                    <a:pt x="0" y="3848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62487" y="716128"/>
              <a:ext cx="5729716" cy="2051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5"/>
                </a:lnSpc>
                <a:spcBef>
                  <a:spcPct val="0"/>
                </a:spcBef>
              </a:pPr>
              <a:r>
                <a:rPr lang="en-US" sz="1420" spc="21" dirty="0">
                  <a:solidFill>
                    <a:srgbClr val="000000"/>
                  </a:solidFill>
                  <a:latin typeface="Montserrat Medium"/>
                </a:rPr>
                <a:t>“Our family experience was positive … I know I had staff to contact and to help …nothing could have been better”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895501" y="401448"/>
            <a:ext cx="6434453" cy="56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  <a:spcBef>
                <a:spcPct val="0"/>
              </a:spcBef>
            </a:pPr>
            <a:r>
              <a:rPr lang="en-US" sz="3500" b="1" spc="-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User Feedback </a:t>
            </a:r>
          </a:p>
        </p:txBody>
      </p:sp>
      <p:grpSp>
        <p:nvGrpSpPr>
          <p:cNvPr id="13" name="Group 13"/>
          <p:cNvGrpSpPr/>
          <p:nvPr/>
        </p:nvGrpSpPr>
        <p:grpSpPr>
          <a:xfrm rot="-1449197">
            <a:off x="1282986" y="1137621"/>
            <a:ext cx="4000873" cy="3100676"/>
            <a:chOff x="0" y="0"/>
            <a:chExt cx="8001745" cy="62013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001745" cy="6201352"/>
            </a:xfrm>
            <a:custGeom>
              <a:avLst/>
              <a:gdLst/>
              <a:ahLst/>
              <a:cxnLst/>
              <a:rect l="l" t="t" r="r" b="b"/>
              <a:pathLst>
                <a:path w="8001745" h="6201352">
                  <a:moveTo>
                    <a:pt x="0" y="0"/>
                  </a:moveTo>
                  <a:lnTo>
                    <a:pt x="8001745" y="0"/>
                  </a:lnTo>
                  <a:lnTo>
                    <a:pt x="8001745" y="6201352"/>
                  </a:lnTo>
                  <a:lnTo>
                    <a:pt x="0" y="6201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 rot="408159">
              <a:off x="1386809" y="1164997"/>
              <a:ext cx="4687753" cy="269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75"/>
                </a:lnSpc>
                <a:spcBef>
                  <a:spcPct val="0"/>
                </a:spcBef>
              </a:pPr>
              <a:r>
                <a:rPr lang="en-US" sz="1025" spc="15" dirty="0">
                  <a:solidFill>
                    <a:srgbClr val="000000"/>
                  </a:solidFill>
                  <a:latin typeface="Montserrat Medium"/>
                </a:rPr>
                <a:t>“I found this to be a great service, the team visited me in my own home at a time that suited me where possible which was less stressful. I found each team member knew my case before visiting me so I didn’t have to repeat my story …”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503621" y="2945714"/>
            <a:ext cx="1920085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0"/>
              </a:lnSpc>
            </a:pPr>
            <a:r>
              <a:rPr lang="en-US" sz="1507">
                <a:solidFill>
                  <a:srgbClr val="000000"/>
                </a:solidFill>
                <a:latin typeface="Canva Sans"/>
              </a:rPr>
              <a:t>“I don’t think I could have made it through these first few weeks without their help …</a:t>
            </a:r>
          </a:p>
          <a:p>
            <a:pPr algn="ctr">
              <a:lnSpc>
                <a:spcPts val="2110"/>
              </a:lnSpc>
            </a:pPr>
            <a:endParaRPr lang="en-US" sz="1507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7" name="Freeform 17"/>
          <p:cNvSpPr/>
          <p:nvPr/>
        </p:nvSpPr>
        <p:spPr>
          <a:xfrm rot="-1045708">
            <a:off x="930057" y="4170275"/>
            <a:ext cx="3248173" cy="1758074"/>
          </a:xfrm>
          <a:custGeom>
            <a:avLst/>
            <a:gdLst/>
            <a:ahLst/>
            <a:cxnLst/>
            <a:rect l="l" t="t" r="r" b="b"/>
            <a:pathLst>
              <a:path w="4872260" h="2637111">
                <a:moveTo>
                  <a:pt x="0" y="0"/>
                </a:moveTo>
                <a:lnTo>
                  <a:pt x="4872260" y="0"/>
                </a:lnTo>
                <a:lnTo>
                  <a:pt x="4872260" y="2637111"/>
                </a:lnTo>
                <a:lnTo>
                  <a:pt x="0" y="26371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 rot="-1045252">
            <a:off x="1080919" y="4833387"/>
            <a:ext cx="2284341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9"/>
              </a:lnSpc>
            </a:pPr>
            <a:r>
              <a:rPr lang="en-US" sz="1391">
                <a:solidFill>
                  <a:srgbClr val="000000"/>
                </a:solidFill>
                <a:latin typeface="Canva Sans"/>
              </a:rPr>
              <a:t>“What a fabulous service. It means the world to us that X is getting fantastic help”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9324" y="1430137"/>
            <a:ext cx="157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/>
              <a:t>I felt understood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331" y="3638550"/>
            <a:ext cx="201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/>
              <a:t>I felt empowered supported and heard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04848" y="5219923"/>
            <a:ext cx="4105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I’m sharing my story for two reasons, firstly to highlight the vital work the Sligo/Leitrim crisis team are doing and to thank every member that visited my house and helped me get through an extremely difficult time in my life, I genuinely can’t speak highly enough of them. The second reason is the chance that sharing this story encourages someone struggling with their mental health to seek help ….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7650" y="1482327"/>
            <a:ext cx="888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only for them, I don't think I'd be here today to tell my story</a:t>
            </a:r>
          </a:p>
        </p:txBody>
      </p:sp>
    </p:spTree>
    <p:extLst>
      <p:ext uri="{BB962C8B-B14F-4D97-AF65-F5344CB8AC3E}">
        <p14:creationId xmlns:p14="http://schemas.microsoft.com/office/powerpoint/2010/main" val="20736522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20" ma:contentTypeDescription="Create a new document." ma:contentTypeScope="" ma:versionID="d52ea30df2f2d020458a41b36e5efd2b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5d4209409c9672cbeb5268648501c60f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Item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tem" ma:index="25" nillable="true" ma:displayName="Item" ma:format="Dropdown" ma:internalName="Item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Item xmlns="f47fa861-369f-4035-a868-dd727a8f1ebe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A2FD1C-F07B-4A43-AC98-B2C201A39B10}"/>
</file>

<file path=customXml/itemProps2.xml><?xml version="1.0" encoding="utf-8"?>
<ds:datastoreItem xmlns:ds="http://schemas.openxmlformats.org/officeDocument/2006/customXml" ds:itemID="{F4286C41-9D93-459F-8358-F25ED2AC0361}"/>
</file>

<file path=customXml/itemProps3.xml><?xml version="1.0" encoding="utf-8"?>
<ds:datastoreItem xmlns:ds="http://schemas.openxmlformats.org/officeDocument/2006/customXml" ds:itemID="{6CC114F5-B43F-4611-A50D-0BEA00226EB2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549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Canva Sans</vt:lpstr>
      <vt:lpstr>Canva Sans Bold</vt:lpstr>
      <vt:lpstr>Century Gothic</vt:lpstr>
      <vt:lpstr>Montserrat Medium</vt:lpstr>
      <vt:lpstr>Wingdings 3</vt:lpstr>
      <vt:lpstr>Wisp</vt:lpstr>
      <vt:lpstr>Using Care Opinion  Crisis Resolution Team  Sligo Leitrim Mental Health Services </vt:lpstr>
      <vt:lpstr>CRS National Model of Care</vt:lpstr>
      <vt:lpstr>Local Policy</vt:lpstr>
      <vt:lpstr>Local Policy</vt:lpstr>
      <vt:lpstr>PowerPoint Presentation</vt:lpstr>
      <vt:lpstr>PowerPoint Presentation</vt:lpstr>
      <vt:lpstr>Responding</vt:lpstr>
      <vt:lpstr>PowerPoint Presentation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Care Opinion  Crisis Resolution Team  Sligo Leitrim Mental Health Services</dc:title>
  <dc:creator>Elizabeth Gethins</dc:creator>
  <cp:lastModifiedBy>Tracy Molloy</cp:lastModifiedBy>
  <cp:revision>7</cp:revision>
  <dcterms:created xsi:type="dcterms:W3CDTF">2025-10-27T15:27:47Z</dcterms:created>
  <dcterms:modified xsi:type="dcterms:W3CDTF">2025-11-18T16:23:21Z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</Properties>
</file>