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301" r:id="rId4"/>
    <p:sldId id="30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0E6D9-11B8-4B5C-87B4-E47A6A68CB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C7819B7D-8B53-4811-A606-AF87CF2539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13951651-A60F-499A-BF37-684F49355519}"/>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5" name="Footer Placeholder 4">
            <a:extLst>
              <a:ext uri="{FF2B5EF4-FFF2-40B4-BE49-F238E27FC236}">
                <a16:creationId xmlns:a16="http://schemas.microsoft.com/office/drawing/2014/main" id="{120E4B49-FD7C-460B-9B56-D6BE5B1336D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F7B856F-240B-4709-8479-98FE1ED067FC}"/>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3636447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772A1-01A7-4BF1-A47E-47FDE760A83B}"/>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6D76CFD-26BC-4679-9022-E3CE605E28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37C97DD-F5AE-48D1-B5B2-99FA08592A54}"/>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5" name="Footer Placeholder 4">
            <a:extLst>
              <a:ext uri="{FF2B5EF4-FFF2-40B4-BE49-F238E27FC236}">
                <a16:creationId xmlns:a16="http://schemas.microsoft.com/office/drawing/2014/main" id="{0E7852E5-5E05-40CC-AC24-7071E3CF160F}"/>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ECB3DA9-F807-4D42-AAD2-471FBC311A7F}"/>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905245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3028F5-B5CA-4467-9BEC-B4C48B83BF8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5567B06-6590-48CE-956F-129170DBF0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40ED0710-3DC0-49AE-9928-9CEA01590938}"/>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5" name="Footer Placeholder 4">
            <a:extLst>
              <a:ext uri="{FF2B5EF4-FFF2-40B4-BE49-F238E27FC236}">
                <a16:creationId xmlns:a16="http://schemas.microsoft.com/office/drawing/2014/main" id="{1B6C1E82-D88E-4B9E-906F-3D674070976C}"/>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2A0935F-954C-400C-B3F7-5CD9565C22BF}"/>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2784541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AA5AD-7C32-4335-9ACA-F40F809CC4C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1DE65DE7-E025-4385-9CF6-2EB2068954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9FE2DF1-0DC1-4DF4-9F3D-29F6242AF097}"/>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5" name="Footer Placeholder 4">
            <a:extLst>
              <a:ext uri="{FF2B5EF4-FFF2-40B4-BE49-F238E27FC236}">
                <a16:creationId xmlns:a16="http://schemas.microsoft.com/office/drawing/2014/main" id="{1C00F0CC-DEC1-49A5-8ED3-EA0802E40CD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B4658AE-94FA-43EA-8DA7-6A80F18788D2}"/>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3836566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2B218-689F-45FD-8094-8BBE33EB88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16E21E19-C1BF-426B-A8AF-8ACAFF5750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5152E2-897E-49D5-89B3-AC14A02052D7}"/>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5" name="Footer Placeholder 4">
            <a:extLst>
              <a:ext uri="{FF2B5EF4-FFF2-40B4-BE49-F238E27FC236}">
                <a16:creationId xmlns:a16="http://schemas.microsoft.com/office/drawing/2014/main" id="{9A68182D-A963-4F5F-8964-D93473E97D7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38AC7A7-1418-4608-8AEC-8E589B0C357E}"/>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334602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94BF0-6EFD-4AA2-BCDA-D4054C9F2F8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5FD5A7A-E7CF-49A9-9656-99834558A49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3EBD7A17-C11F-443C-8748-C08D4EB97D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4E4AAF70-DD2E-4740-A8A8-6EC2CBC1414F}"/>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6" name="Footer Placeholder 5">
            <a:extLst>
              <a:ext uri="{FF2B5EF4-FFF2-40B4-BE49-F238E27FC236}">
                <a16:creationId xmlns:a16="http://schemas.microsoft.com/office/drawing/2014/main" id="{A4ECB3BC-4FDA-4246-BA05-63C4069F8698}"/>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BD30544E-76F6-4359-88A4-7EA61EF80D10}"/>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2139197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E74B7-689D-446E-B582-69C9C4CE79A1}"/>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DD62DAE-E74B-499C-88AB-A015B78F1C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0DC049-3AB4-4C9B-BB0D-B7256753AF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394D6BEE-BE58-4824-918D-313330E843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6F39E7-E607-430A-AE24-700CD56DCA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47BDA136-B263-4F0D-93BD-60D91C89C43B}"/>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8" name="Footer Placeholder 7">
            <a:extLst>
              <a:ext uri="{FF2B5EF4-FFF2-40B4-BE49-F238E27FC236}">
                <a16:creationId xmlns:a16="http://schemas.microsoft.com/office/drawing/2014/main" id="{B88DEB5F-5F47-44F2-8D7E-9FC72BDEBE23}"/>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20ABA76C-8A3E-42CD-AF99-8B6282741B40}"/>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2039469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7CBE4-00FB-481E-AFEB-A1A8CAB316C5}"/>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45B1030E-DD37-4F73-BCF9-3864C9755C02}"/>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4" name="Footer Placeholder 3">
            <a:extLst>
              <a:ext uri="{FF2B5EF4-FFF2-40B4-BE49-F238E27FC236}">
                <a16:creationId xmlns:a16="http://schemas.microsoft.com/office/drawing/2014/main" id="{5A8B259C-4FA7-48E4-8555-FDCD35CDF82C}"/>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AD8F50E7-56AF-44F4-81B8-C2F52544EF65}"/>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357360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1196B4-BF58-4AF9-9268-77E00939AE59}"/>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3" name="Footer Placeholder 2">
            <a:extLst>
              <a:ext uri="{FF2B5EF4-FFF2-40B4-BE49-F238E27FC236}">
                <a16:creationId xmlns:a16="http://schemas.microsoft.com/office/drawing/2014/main" id="{3EBCEB80-4335-4ACA-BDE1-8105D3625261}"/>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3506C4F4-E4B7-4D63-96DE-928740E0151E}"/>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345143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5830-501F-4E16-AEFD-9DB65464E4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E0C49852-7182-49FF-B0EA-232BD3EEA6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0D82971-148B-416A-8394-93FB77E6F5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5F33B1-5136-4B88-9FC6-190CE24D82E1}"/>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6" name="Footer Placeholder 5">
            <a:extLst>
              <a:ext uri="{FF2B5EF4-FFF2-40B4-BE49-F238E27FC236}">
                <a16:creationId xmlns:a16="http://schemas.microsoft.com/office/drawing/2014/main" id="{9E3EF362-69AD-4B6F-A0D2-4857D1BDE77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AC81E4C0-9380-4F0A-AAD4-E74981780D40}"/>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835167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FB41E-A099-494F-8F8C-59A800622C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13D063FD-874C-4393-8799-FB6FFADE03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DF07E95D-5E1C-42EE-9872-2944D04B8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2F0DA9-D5D3-454A-B993-DBEF015A44BA}"/>
              </a:ext>
            </a:extLst>
          </p:cNvPr>
          <p:cNvSpPr>
            <a:spLocks noGrp="1"/>
          </p:cNvSpPr>
          <p:nvPr>
            <p:ph type="dt" sz="half" idx="10"/>
          </p:nvPr>
        </p:nvSpPr>
        <p:spPr/>
        <p:txBody>
          <a:bodyPr/>
          <a:lstStyle/>
          <a:p>
            <a:fld id="{3E3BB1BD-A101-4ECD-B572-6393FC4FE0B3}" type="datetimeFigureOut">
              <a:rPr lang="en-IE" smtClean="0"/>
              <a:t>04/05/2021</a:t>
            </a:fld>
            <a:endParaRPr lang="en-IE"/>
          </a:p>
        </p:txBody>
      </p:sp>
      <p:sp>
        <p:nvSpPr>
          <p:cNvPr id="6" name="Footer Placeholder 5">
            <a:extLst>
              <a:ext uri="{FF2B5EF4-FFF2-40B4-BE49-F238E27FC236}">
                <a16:creationId xmlns:a16="http://schemas.microsoft.com/office/drawing/2014/main" id="{51AB2B66-1833-461C-BDE0-AB95F918461B}"/>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DCB26725-5115-4349-B8CC-681956319584}"/>
              </a:ext>
            </a:extLst>
          </p:cNvPr>
          <p:cNvSpPr>
            <a:spLocks noGrp="1"/>
          </p:cNvSpPr>
          <p:nvPr>
            <p:ph type="sldNum" sz="quarter" idx="12"/>
          </p:nvPr>
        </p:nvSpPr>
        <p:spPr/>
        <p:txBody>
          <a:bodyPr/>
          <a:lstStyle/>
          <a:p>
            <a:fld id="{21D07FAB-798F-4243-AAE4-024D87EC80BF}" type="slidenum">
              <a:rPr lang="en-IE" smtClean="0"/>
              <a:t>‹#›</a:t>
            </a:fld>
            <a:endParaRPr lang="en-IE"/>
          </a:p>
        </p:txBody>
      </p:sp>
    </p:spTree>
    <p:extLst>
      <p:ext uri="{BB962C8B-B14F-4D97-AF65-F5344CB8AC3E}">
        <p14:creationId xmlns:p14="http://schemas.microsoft.com/office/powerpoint/2010/main" val="3677414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CA419E-44E5-4970-8BF6-9995282421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F646FA2-44C4-483D-AD74-6AB8F6E429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BAF3AB66-5307-4B25-8860-DDF9E7ED68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3BB1BD-A101-4ECD-B572-6393FC4FE0B3}" type="datetimeFigureOut">
              <a:rPr lang="en-IE" smtClean="0"/>
              <a:t>04/05/2021</a:t>
            </a:fld>
            <a:endParaRPr lang="en-IE"/>
          </a:p>
        </p:txBody>
      </p:sp>
      <p:sp>
        <p:nvSpPr>
          <p:cNvPr id="5" name="Footer Placeholder 4">
            <a:extLst>
              <a:ext uri="{FF2B5EF4-FFF2-40B4-BE49-F238E27FC236}">
                <a16:creationId xmlns:a16="http://schemas.microsoft.com/office/drawing/2014/main" id="{1DD1EC67-205E-43DD-8EF6-DC67427F1B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2B4E2A5B-C82F-4CE0-8E53-790D1C67CC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D07FAB-798F-4243-AAE4-024D87EC80BF}" type="slidenum">
              <a:rPr lang="en-IE" smtClean="0"/>
              <a:t>‹#›</a:t>
            </a:fld>
            <a:endParaRPr lang="en-IE"/>
          </a:p>
        </p:txBody>
      </p:sp>
    </p:spTree>
    <p:extLst>
      <p:ext uri="{BB962C8B-B14F-4D97-AF65-F5344CB8AC3E}">
        <p14:creationId xmlns:p14="http://schemas.microsoft.com/office/powerpoint/2010/main" val="1052290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8">
            <a:extLst>
              <a:ext uri="{FF2B5EF4-FFF2-40B4-BE49-F238E27FC236}">
                <a16:creationId xmlns:a16="http://schemas.microsoft.com/office/drawing/2014/main" id="{7905BA41-EE6E-4F80-8636-447F22DD72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153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AA25752-7148-460A-9104-9B804DB63600}"/>
              </a:ext>
            </a:extLst>
          </p:cNvPr>
          <p:cNvSpPr>
            <a:spLocks noGrp="1"/>
          </p:cNvSpPr>
          <p:nvPr>
            <p:ph type="ctrTitle"/>
          </p:nvPr>
        </p:nvSpPr>
        <p:spPr>
          <a:xfrm>
            <a:off x="1848465" y="3513389"/>
            <a:ext cx="8495070" cy="1784402"/>
          </a:xfrm>
        </p:spPr>
        <p:txBody>
          <a:bodyPr anchor="b">
            <a:normAutofit fontScale="90000"/>
          </a:bodyPr>
          <a:lstStyle/>
          <a:p>
            <a:r>
              <a:rPr lang="en-IE" dirty="0">
                <a:solidFill>
                  <a:srgbClr val="FFFFFF"/>
                </a:solidFill>
              </a:rPr>
              <a:t>Care Opinion Launch </a:t>
            </a:r>
            <a:br>
              <a:rPr lang="en-IE" dirty="0">
                <a:solidFill>
                  <a:srgbClr val="FFFFFF"/>
                </a:solidFill>
              </a:rPr>
            </a:br>
            <a:r>
              <a:rPr lang="en-IE" dirty="0">
                <a:solidFill>
                  <a:srgbClr val="FFFFFF"/>
                </a:solidFill>
              </a:rPr>
              <a:t>North West </a:t>
            </a:r>
            <a:br>
              <a:rPr lang="en-IE" dirty="0">
                <a:solidFill>
                  <a:srgbClr val="FFFFFF"/>
                </a:solidFill>
              </a:rPr>
            </a:br>
            <a:r>
              <a:rPr lang="en-IE" dirty="0">
                <a:solidFill>
                  <a:srgbClr val="FFFFFF"/>
                </a:solidFill>
              </a:rPr>
              <a:t>May 5</a:t>
            </a:r>
            <a:r>
              <a:rPr lang="en-IE" baseline="30000" dirty="0">
                <a:solidFill>
                  <a:srgbClr val="FFFFFF"/>
                </a:solidFill>
              </a:rPr>
              <a:t>th</a:t>
            </a:r>
            <a:r>
              <a:rPr lang="en-IE" dirty="0">
                <a:solidFill>
                  <a:srgbClr val="FFFFFF"/>
                </a:solidFill>
              </a:rPr>
              <a:t> 2021</a:t>
            </a:r>
          </a:p>
        </p:txBody>
      </p:sp>
      <p:sp>
        <p:nvSpPr>
          <p:cNvPr id="3" name="Subtitle 2">
            <a:extLst>
              <a:ext uri="{FF2B5EF4-FFF2-40B4-BE49-F238E27FC236}">
                <a16:creationId xmlns:a16="http://schemas.microsoft.com/office/drawing/2014/main" id="{14B5E567-DB28-4047-A745-2422457DFE9F}"/>
              </a:ext>
            </a:extLst>
          </p:cNvPr>
          <p:cNvSpPr>
            <a:spLocks noGrp="1"/>
          </p:cNvSpPr>
          <p:nvPr>
            <p:ph type="subTitle" idx="1"/>
          </p:nvPr>
        </p:nvSpPr>
        <p:spPr>
          <a:xfrm>
            <a:off x="1848465" y="5258851"/>
            <a:ext cx="8495070" cy="904005"/>
          </a:xfrm>
        </p:spPr>
        <p:txBody>
          <a:bodyPr>
            <a:normAutofit/>
          </a:bodyPr>
          <a:lstStyle/>
          <a:p>
            <a:r>
              <a:rPr lang="en-IE" sz="1300">
                <a:solidFill>
                  <a:srgbClr val="FFFFFF"/>
                </a:solidFill>
              </a:rPr>
              <a:t>Dr Ann O’Brien</a:t>
            </a:r>
          </a:p>
          <a:p>
            <a:r>
              <a:rPr lang="en-IE" sz="1300">
                <a:solidFill>
                  <a:srgbClr val="FFFFFF"/>
                </a:solidFill>
              </a:rPr>
              <a:t>Business Information Systems </a:t>
            </a:r>
          </a:p>
          <a:p>
            <a:r>
              <a:rPr lang="en-IE" sz="1300">
                <a:solidFill>
                  <a:srgbClr val="FFFFFF"/>
                </a:solidFill>
              </a:rPr>
              <a:t>NUI Galway</a:t>
            </a:r>
          </a:p>
        </p:txBody>
      </p:sp>
      <p:sp>
        <p:nvSpPr>
          <p:cNvPr id="28" name="Oval 10">
            <a:extLst>
              <a:ext uri="{FF2B5EF4-FFF2-40B4-BE49-F238E27FC236}">
                <a16:creationId xmlns:a16="http://schemas.microsoft.com/office/drawing/2014/main" id="{CD7549B2-EE05-4558-8C64-AC46755F2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5914" y="889251"/>
            <a:ext cx="2140172" cy="2140172"/>
          </a:xfrm>
          <a:prstGeom prst="ellipse">
            <a:avLst/>
          </a:prstGeom>
          <a:solidFill>
            <a:srgbClr val="FFFFFF"/>
          </a:solidFill>
          <a:ln w="19050">
            <a:solidFill>
              <a:srgbClr val="4670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0BCD064-88ED-4C48-8524-6D54F35E4226}"/>
              </a:ext>
            </a:extLst>
          </p:cNvPr>
          <p:cNvPicPr>
            <a:picLocks noChangeAspect="1"/>
          </p:cNvPicPr>
          <p:nvPr/>
        </p:nvPicPr>
        <p:blipFill>
          <a:blip r:embed="rId2"/>
          <a:stretch>
            <a:fillRect/>
          </a:stretch>
        </p:blipFill>
        <p:spPr>
          <a:xfrm>
            <a:off x="5337115" y="1742514"/>
            <a:ext cx="1517772" cy="433648"/>
          </a:xfrm>
          <a:prstGeom prst="rect">
            <a:avLst/>
          </a:prstGeom>
        </p:spPr>
      </p:pic>
    </p:spTree>
    <p:extLst>
      <p:ext uri="{BB962C8B-B14F-4D97-AF65-F5344CB8AC3E}">
        <p14:creationId xmlns:p14="http://schemas.microsoft.com/office/powerpoint/2010/main" val="209388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DBFCECD-3039-4CF4-B7F6-C6149B5553CC}"/>
              </a:ext>
            </a:extLst>
          </p:cNvPr>
          <p:cNvSpPr txBox="1"/>
          <p:nvPr/>
        </p:nvSpPr>
        <p:spPr>
          <a:xfrm>
            <a:off x="2499" y="543796"/>
            <a:ext cx="11629867" cy="1367234"/>
          </a:xfrm>
          <a:prstGeom prst="rect">
            <a:avLst/>
          </a:prstGeom>
          <a:noFill/>
        </p:spPr>
        <p:txBody>
          <a:bodyPr wrap="square">
            <a:spAutoFit/>
          </a:bodyPr>
          <a:lstStyle/>
          <a:p>
            <a:pPr marL="457200" algn="just">
              <a:lnSpc>
                <a:spcPct val="107000"/>
              </a:lnSpc>
              <a:spcAft>
                <a:spcPts val="800"/>
              </a:spcAft>
            </a:pPr>
            <a:r>
              <a:rPr lang="en-IE" sz="1800" i="1"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Patient sharing </a:t>
            </a:r>
          </a:p>
          <a:p>
            <a:pPr marL="457200" algn="just">
              <a:lnSpc>
                <a:spcPct val="107000"/>
              </a:lnSpc>
              <a:spcAft>
                <a:spcPts val="800"/>
              </a:spcAft>
            </a:pPr>
            <a:r>
              <a:rPr lang="en-IE" sz="1800" i="1"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“For some years I had been diagnosed with asthma but recently when I was suffering from breathlessness further investigation showed that it was not asthma but a faulty valve in my heart that has caused my breathing problems”.</a:t>
            </a:r>
            <a:r>
              <a:rPr lang="en-IE" sz="1800"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 Quail729</a:t>
            </a:r>
            <a:r>
              <a:rPr lang="en-IE" sz="1800" i="1" dirty="0">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 the patient</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E0EF9F99-CCD3-4900-9AD4-1EA0094D6CDF}"/>
              </a:ext>
            </a:extLst>
          </p:cNvPr>
          <p:cNvSpPr txBox="1"/>
          <p:nvPr/>
        </p:nvSpPr>
        <p:spPr>
          <a:xfrm>
            <a:off x="6330848" y="2258313"/>
            <a:ext cx="5481399" cy="2031325"/>
          </a:xfrm>
          <a:prstGeom prst="rect">
            <a:avLst/>
          </a:prstGeom>
          <a:noFill/>
        </p:spPr>
        <p:txBody>
          <a:bodyPr wrap="square">
            <a:spAutoFit/>
          </a:bodyPr>
          <a:lstStyle/>
          <a:p>
            <a:r>
              <a:rPr lang="en-IE" b="1" dirty="0"/>
              <a:t>Staff response  - information sharing </a:t>
            </a:r>
          </a:p>
          <a:p>
            <a:r>
              <a:rPr lang="en-IE" dirty="0"/>
              <a:t>“The Ophthalmology clinic can be very busy and we are in the process of relocating a temporary store cupboard to create more waiting room space. The store cupboard should be moved in the coming weeks and is a priority given the issues you have raised” Graham Simson, Services manager NHS Lanarkshire.</a:t>
            </a:r>
          </a:p>
        </p:txBody>
      </p:sp>
      <p:sp>
        <p:nvSpPr>
          <p:cNvPr id="10" name="TextBox 9">
            <a:extLst>
              <a:ext uri="{FF2B5EF4-FFF2-40B4-BE49-F238E27FC236}">
                <a16:creationId xmlns:a16="http://schemas.microsoft.com/office/drawing/2014/main" id="{30CDF482-460F-4F98-B5FF-EBB9CE6AF240}"/>
              </a:ext>
            </a:extLst>
          </p:cNvPr>
          <p:cNvSpPr txBox="1"/>
          <p:nvPr/>
        </p:nvSpPr>
        <p:spPr>
          <a:xfrm>
            <a:off x="428471" y="2258313"/>
            <a:ext cx="5107898" cy="1754326"/>
          </a:xfrm>
          <a:prstGeom prst="rect">
            <a:avLst/>
          </a:prstGeom>
          <a:noFill/>
        </p:spPr>
        <p:txBody>
          <a:bodyPr wrap="square">
            <a:spAutoFit/>
          </a:bodyPr>
          <a:lstStyle/>
          <a:p>
            <a:r>
              <a:rPr lang="en-IE" b="1" dirty="0"/>
              <a:t>Staff response – socioemotional </a:t>
            </a:r>
          </a:p>
          <a:p>
            <a:r>
              <a:rPr lang="en-IE" dirty="0"/>
              <a:t>“Thank you for taking the time to enter such positive comments of your and your husband's experience at </a:t>
            </a:r>
            <a:r>
              <a:rPr lang="en-IE" dirty="0" err="1"/>
              <a:t>Hairmyres</a:t>
            </a:r>
            <a:r>
              <a:rPr lang="en-IE" dirty="0"/>
              <a:t> Hospital…. It is always good to receive feedback and this will be shared with all the teams involved in your husband's care”.</a:t>
            </a:r>
          </a:p>
        </p:txBody>
      </p:sp>
      <p:sp>
        <p:nvSpPr>
          <p:cNvPr id="12" name="TextBox 11">
            <a:extLst>
              <a:ext uri="{FF2B5EF4-FFF2-40B4-BE49-F238E27FC236}">
                <a16:creationId xmlns:a16="http://schemas.microsoft.com/office/drawing/2014/main" id="{5D2735D9-E2AA-42BD-A0D7-6CAF29040B91}"/>
              </a:ext>
            </a:extLst>
          </p:cNvPr>
          <p:cNvSpPr txBox="1"/>
          <p:nvPr/>
        </p:nvSpPr>
        <p:spPr>
          <a:xfrm>
            <a:off x="618344" y="4289638"/>
            <a:ext cx="5477656" cy="2308324"/>
          </a:xfrm>
          <a:prstGeom prst="rect">
            <a:avLst/>
          </a:prstGeom>
          <a:noFill/>
        </p:spPr>
        <p:txBody>
          <a:bodyPr wrap="square">
            <a:spAutoFit/>
          </a:bodyPr>
          <a:lstStyle/>
          <a:p>
            <a:r>
              <a:rPr lang="en-IE" dirty="0"/>
              <a:t>“I can appreciate that the difficulties and lack of communication would only add to you anxieties and in general did not provide the levels of communication or service that we should have. I am truly sorry you had this experience and I want to assure you this is not the person centred approach I would expect from any of our staff” </a:t>
            </a:r>
            <a:r>
              <a:rPr lang="en-IE" sz="1800" dirty="0">
                <a:effectLst/>
                <a:latin typeface="Calibri" panose="020F0502020204030204" pitchFamily="34" charset="0"/>
                <a:ea typeface="Calibri" panose="020F0502020204030204" pitchFamily="34" charset="0"/>
              </a:rPr>
              <a:t>Gordon Bryan Senior Nurse, Surgical and Critical Care </a:t>
            </a:r>
            <a:endParaRPr lang="en-IE" dirty="0"/>
          </a:p>
        </p:txBody>
      </p:sp>
      <p:pic>
        <p:nvPicPr>
          <p:cNvPr id="13" name="Picture 12">
            <a:extLst>
              <a:ext uri="{FF2B5EF4-FFF2-40B4-BE49-F238E27FC236}">
                <a16:creationId xmlns:a16="http://schemas.microsoft.com/office/drawing/2014/main" id="{AAF3BEB4-8945-4BC0-A596-34268E19F45B}"/>
              </a:ext>
            </a:extLst>
          </p:cNvPr>
          <p:cNvPicPr>
            <a:picLocks noChangeAspect="1"/>
          </p:cNvPicPr>
          <p:nvPr/>
        </p:nvPicPr>
        <p:blipFill>
          <a:blip r:embed="rId2"/>
          <a:stretch>
            <a:fillRect/>
          </a:stretch>
        </p:blipFill>
        <p:spPr>
          <a:xfrm>
            <a:off x="9071547" y="5821884"/>
            <a:ext cx="1877731" cy="536494"/>
          </a:xfrm>
          <a:prstGeom prst="rect">
            <a:avLst/>
          </a:prstGeom>
        </p:spPr>
      </p:pic>
    </p:spTree>
    <p:extLst>
      <p:ext uri="{BB962C8B-B14F-4D97-AF65-F5344CB8AC3E}">
        <p14:creationId xmlns:p14="http://schemas.microsoft.com/office/powerpoint/2010/main" val="2103463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A9F8ED-DF7A-4D1B-8543-7BF012B9AC6D}"/>
              </a:ext>
            </a:extLst>
          </p:cNvPr>
          <p:cNvSpPr/>
          <p:nvPr/>
        </p:nvSpPr>
        <p:spPr>
          <a:xfrm>
            <a:off x="1301321" y="2168793"/>
            <a:ext cx="1655375" cy="649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t>Identity sharing</a:t>
            </a:r>
          </a:p>
        </p:txBody>
      </p:sp>
      <p:sp>
        <p:nvSpPr>
          <p:cNvPr id="18" name="Rectangle 17">
            <a:extLst>
              <a:ext uri="{FF2B5EF4-FFF2-40B4-BE49-F238E27FC236}">
                <a16:creationId xmlns:a16="http://schemas.microsoft.com/office/drawing/2014/main" id="{355F2D4E-1467-4CD6-B9EF-F0C7DEC3C792}"/>
              </a:ext>
            </a:extLst>
          </p:cNvPr>
          <p:cNvSpPr/>
          <p:nvPr/>
        </p:nvSpPr>
        <p:spPr>
          <a:xfrm>
            <a:off x="1002549" y="3039740"/>
            <a:ext cx="2122832" cy="5579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t>Information sharing</a:t>
            </a:r>
          </a:p>
        </p:txBody>
      </p:sp>
      <p:sp>
        <p:nvSpPr>
          <p:cNvPr id="20" name="Rectangle 19">
            <a:extLst>
              <a:ext uri="{FF2B5EF4-FFF2-40B4-BE49-F238E27FC236}">
                <a16:creationId xmlns:a16="http://schemas.microsoft.com/office/drawing/2014/main" id="{50138D47-7C38-4141-AAB7-8BB44B00E9EE}"/>
              </a:ext>
            </a:extLst>
          </p:cNvPr>
          <p:cNvSpPr/>
          <p:nvPr/>
        </p:nvSpPr>
        <p:spPr>
          <a:xfrm>
            <a:off x="1166723" y="1035087"/>
            <a:ext cx="1955661" cy="64935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rgbClr val="002060"/>
                </a:solidFill>
              </a:rPr>
              <a:t>Sense of belonging Participation</a:t>
            </a:r>
          </a:p>
        </p:txBody>
      </p:sp>
      <p:sp>
        <p:nvSpPr>
          <p:cNvPr id="33" name="Rectangle 32">
            <a:extLst>
              <a:ext uri="{FF2B5EF4-FFF2-40B4-BE49-F238E27FC236}">
                <a16:creationId xmlns:a16="http://schemas.microsoft.com/office/drawing/2014/main" id="{2FBB92E1-B2A7-4FF2-AE3C-9FD42B84745C}"/>
              </a:ext>
            </a:extLst>
          </p:cNvPr>
          <p:cNvSpPr/>
          <p:nvPr/>
        </p:nvSpPr>
        <p:spPr>
          <a:xfrm>
            <a:off x="6305676" y="2794122"/>
            <a:ext cx="1655375" cy="649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t>Shared information </a:t>
            </a:r>
          </a:p>
        </p:txBody>
      </p:sp>
      <p:sp>
        <p:nvSpPr>
          <p:cNvPr id="35" name="Rectangle 34">
            <a:extLst>
              <a:ext uri="{FF2B5EF4-FFF2-40B4-BE49-F238E27FC236}">
                <a16:creationId xmlns:a16="http://schemas.microsoft.com/office/drawing/2014/main" id="{23FF1546-24F8-41FF-A05D-F71CB10B1B74}"/>
              </a:ext>
            </a:extLst>
          </p:cNvPr>
          <p:cNvSpPr/>
          <p:nvPr/>
        </p:nvSpPr>
        <p:spPr>
          <a:xfrm>
            <a:off x="4353974" y="2818088"/>
            <a:ext cx="1655374" cy="649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t>Socioemotional </a:t>
            </a:r>
          </a:p>
        </p:txBody>
      </p:sp>
      <p:sp>
        <p:nvSpPr>
          <p:cNvPr id="39" name="Rectangle 38">
            <a:extLst>
              <a:ext uri="{FF2B5EF4-FFF2-40B4-BE49-F238E27FC236}">
                <a16:creationId xmlns:a16="http://schemas.microsoft.com/office/drawing/2014/main" id="{AFA39A3D-62EC-44DC-9EA1-24B7A51F1BDE}"/>
              </a:ext>
            </a:extLst>
          </p:cNvPr>
          <p:cNvSpPr/>
          <p:nvPr/>
        </p:nvSpPr>
        <p:spPr>
          <a:xfrm>
            <a:off x="4151508" y="1047867"/>
            <a:ext cx="1955660" cy="64935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rgbClr val="002060"/>
                </a:solidFill>
              </a:rPr>
              <a:t>Shared emotional connection</a:t>
            </a:r>
          </a:p>
        </p:txBody>
      </p:sp>
      <p:sp>
        <p:nvSpPr>
          <p:cNvPr id="41" name="Rectangle 40">
            <a:extLst>
              <a:ext uri="{FF2B5EF4-FFF2-40B4-BE49-F238E27FC236}">
                <a16:creationId xmlns:a16="http://schemas.microsoft.com/office/drawing/2014/main" id="{50FCA569-7B02-416A-92B5-85DCFC2AC06C}"/>
              </a:ext>
            </a:extLst>
          </p:cNvPr>
          <p:cNvSpPr/>
          <p:nvPr/>
        </p:nvSpPr>
        <p:spPr>
          <a:xfrm>
            <a:off x="6443426" y="1062886"/>
            <a:ext cx="1533676" cy="649358"/>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rgbClr val="002060"/>
                </a:solidFill>
              </a:rPr>
              <a:t>Influence</a:t>
            </a:r>
          </a:p>
        </p:txBody>
      </p:sp>
      <p:sp>
        <p:nvSpPr>
          <p:cNvPr id="47" name="Rectangle 46">
            <a:extLst>
              <a:ext uri="{FF2B5EF4-FFF2-40B4-BE49-F238E27FC236}">
                <a16:creationId xmlns:a16="http://schemas.microsoft.com/office/drawing/2014/main" id="{AD7DA69C-2C50-4B32-B738-3D9192119FE8}"/>
              </a:ext>
            </a:extLst>
          </p:cNvPr>
          <p:cNvSpPr/>
          <p:nvPr/>
        </p:nvSpPr>
        <p:spPr>
          <a:xfrm>
            <a:off x="9173279" y="3155940"/>
            <a:ext cx="2201872" cy="10413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a:solidFill>
                  <a:schemeClr val="tx1"/>
                </a:solidFill>
              </a:rPr>
              <a:t>Process Responsiveness</a:t>
            </a:r>
          </a:p>
        </p:txBody>
      </p:sp>
      <p:sp>
        <p:nvSpPr>
          <p:cNvPr id="49" name="Rectangle 48">
            <a:extLst>
              <a:ext uri="{FF2B5EF4-FFF2-40B4-BE49-F238E27FC236}">
                <a16:creationId xmlns:a16="http://schemas.microsoft.com/office/drawing/2014/main" id="{C15EE395-0CE3-4277-971E-BC473552B943}"/>
              </a:ext>
            </a:extLst>
          </p:cNvPr>
          <p:cNvSpPr/>
          <p:nvPr/>
        </p:nvSpPr>
        <p:spPr>
          <a:xfrm>
            <a:off x="9173279" y="2338239"/>
            <a:ext cx="1655375" cy="6493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t>Outcome Responsiveness</a:t>
            </a:r>
          </a:p>
        </p:txBody>
      </p:sp>
      <p:sp>
        <p:nvSpPr>
          <p:cNvPr id="51" name="Rectangle 50">
            <a:extLst>
              <a:ext uri="{FF2B5EF4-FFF2-40B4-BE49-F238E27FC236}">
                <a16:creationId xmlns:a16="http://schemas.microsoft.com/office/drawing/2014/main" id="{AA8A5061-F3A7-4BDE-9D68-3ED6E0071162}"/>
              </a:ext>
            </a:extLst>
          </p:cNvPr>
          <p:cNvSpPr/>
          <p:nvPr/>
        </p:nvSpPr>
        <p:spPr>
          <a:xfrm>
            <a:off x="9132976" y="1035087"/>
            <a:ext cx="1655375" cy="649357"/>
          </a:xfrm>
          <a:prstGeom prst="rect">
            <a:avLst/>
          </a:prstGeom>
          <a:noFill/>
          <a:ln w="571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a:solidFill>
                  <a:srgbClr val="002060"/>
                </a:solidFill>
              </a:rPr>
              <a:t>Needs fulfilment</a:t>
            </a:r>
          </a:p>
        </p:txBody>
      </p:sp>
      <p:sp>
        <p:nvSpPr>
          <p:cNvPr id="70" name="TextBox 69">
            <a:extLst>
              <a:ext uri="{FF2B5EF4-FFF2-40B4-BE49-F238E27FC236}">
                <a16:creationId xmlns:a16="http://schemas.microsoft.com/office/drawing/2014/main" id="{91CEF1E1-5A10-43E0-9F98-C7C825C413A7}"/>
              </a:ext>
            </a:extLst>
          </p:cNvPr>
          <p:cNvSpPr txBox="1"/>
          <p:nvPr/>
        </p:nvSpPr>
        <p:spPr>
          <a:xfrm>
            <a:off x="686112" y="4319447"/>
            <a:ext cx="3212912" cy="1754326"/>
          </a:xfrm>
          <a:prstGeom prst="rect">
            <a:avLst/>
          </a:prstGeom>
          <a:noFill/>
        </p:spPr>
        <p:txBody>
          <a:bodyPr wrap="square" rtlCol="0">
            <a:spAutoFit/>
          </a:bodyPr>
          <a:lstStyle/>
          <a:p>
            <a:pPr marL="285750" indent="-285750">
              <a:buFont typeface="Arial" panose="020B0604020202020204" pitchFamily="34" charset="0"/>
              <a:buChar char="•"/>
            </a:pPr>
            <a:endParaRPr lang="en-IE" dirty="0"/>
          </a:p>
          <a:p>
            <a:pPr marL="285750" indent="-285750">
              <a:buFont typeface="Arial" panose="020B0604020202020204" pitchFamily="34" charset="0"/>
              <a:buChar char="•"/>
            </a:pPr>
            <a:r>
              <a:rPr lang="en-IE" b="1" dirty="0"/>
              <a:t>Agenda setting </a:t>
            </a:r>
            <a:r>
              <a:rPr lang="en-IE" dirty="0"/>
              <a:t>(Public users)</a:t>
            </a:r>
          </a:p>
          <a:p>
            <a:pPr marL="285750" indent="-285750">
              <a:buFont typeface="Arial" panose="020B0604020202020204" pitchFamily="34" charset="0"/>
              <a:buChar char="•"/>
            </a:pPr>
            <a:r>
              <a:rPr lang="en-IE" dirty="0"/>
              <a:t>Independent platform</a:t>
            </a:r>
          </a:p>
          <a:p>
            <a:pPr marL="285750" indent="-285750">
              <a:buFont typeface="Arial" panose="020B0604020202020204" pitchFamily="34" charset="0"/>
              <a:buChar char="•"/>
            </a:pPr>
            <a:r>
              <a:rPr lang="en-IE" dirty="0"/>
              <a:t>Moderation</a:t>
            </a:r>
          </a:p>
          <a:p>
            <a:pPr marL="285750" indent="-285750">
              <a:buFont typeface="Arial" panose="020B0604020202020204" pitchFamily="34" charset="0"/>
              <a:buChar char="•"/>
            </a:pPr>
            <a:r>
              <a:rPr lang="en-IE" dirty="0"/>
              <a:t>Shared value</a:t>
            </a:r>
          </a:p>
          <a:p>
            <a:endParaRPr lang="en-IE" dirty="0"/>
          </a:p>
        </p:txBody>
      </p:sp>
      <p:sp>
        <p:nvSpPr>
          <p:cNvPr id="3" name="TextBox 2">
            <a:extLst>
              <a:ext uri="{FF2B5EF4-FFF2-40B4-BE49-F238E27FC236}">
                <a16:creationId xmlns:a16="http://schemas.microsoft.com/office/drawing/2014/main" id="{BDDF28C5-E963-4A22-9E47-886974AAB09D}"/>
              </a:ext>
            </a:extLst>
          </p:cNvPr>
          <p:cNvSpPr txBox="1"/>
          <p:nvPr/>
        </p:nvSpPr>
        <p:spPr>
          <a:xfrm>
            <a:off x="7961051" y="4622584"/>
            <a:ext cx="3941139" cy="1200329"/>
          </a:xfrm>
          <a:prstGeom prst="rect">
            <a:avLst/>
          </a:prstGeom>
          <a:noFill/>
        </p:spPr>
        <p:txBody>
          <a:bodyPr wrap="square" rtlCol="0">
            <a:spAutoFit/>
          </a:bodyPr>
          <a:lstStyle/>
          <a:p>
            <a:pPr marL="285750" indent="-285750">
              <a:buFont typeface="Arial" panose="020B0604020202020204" pitchFamily="34" charset="0"/>
              <a:buChar char="•"/>
            </a:pPr>
            <a:r>
              <a:rPr lang="en-IE" dirty="0"/>
              <a:t>New patient centric view of services  </a:t>
            </a:r>
          </a:p>
          <a:p>
            <a:pPr marL="285750" indent="-285750">
              <a:buFont typeface="Arial" panose="020B0604020202020204" pitchFamily="34" charset="0"/>
              <a:buChar char="•"/>
            </a:pPr>
            <a:r>
              <a:rPr lang="en-IE" dirty="0"/>
              <a:t>Quality improvement</a:t>
            </a:r>
          </a:p>
          <a:p>
            <a:pPr marL="285750" indent="-285750">
              <a:buFont typeface="Arial" panose="020B0604020202020204" pitchFamily="34" charset="0"/>
              <a:buChar char="•"/>
            </a:pPr>
            <a:r>
              <a:rPr lang="en-IE" dirty="0"/>
              <a:t>Staff moral boost</a:t>
            </a:r>
          </a:p>
          <a:p>
            <a:pPr marL="285750" indent="-285750">
              <a:buFont typeface="Arial" panose="020B0604020202020204" pitchFamily="34" charset="0"/>
              <a:buChar char="•"/>
            </a:pPr>
            <a:r>
              <a:rPr lang="en-IE" dirty="0"/>
              <a:t>Transparency/Openness</a:t>
            </a:r>
          </a:p>
        </p:txBody>
      </p:sp>
      <p:pic>
        <p:nvPicPr>
          <p:cNvPr id="5" name="Picture 4">
            <a:extLst>
              <a:ext uri="{FF2B5EF4-FFF2-40B4-BE49-F238E27FC236}">
                <a16:creationId xmlns:a16="http://schemas.microsoft.com/office/drawing/2014/main" id="{B35EEE2E-358F-4BE7-8B92-0D5217A2CD02}"/>
              </a:ext>
            </a:extLst>
          </p:cNvPr>
          <p:cNvPicPr>
            <a:picLocks noChangeAspect="1"/>
          </p:cNvPicPr>
          <p:nvPr/>
        </p:nvPicPr>
        <p:blipFill>
          <a:blip r:embed="rId2"/>
          <a:stretch>
            <a:fillRect/>
          </a:stretch>
        </p:blipFill>
        <p:spPr>
          <a:xfrm>
            <a:off x="5181661" y="4756992"/>
            <a:ext cx="1786283" cy="768163"/>
          </a:xfrm>
          <a:prstGeom prst="rect">
            <a:avLst/>
          </a:prstGeom>
        </p:spPr>
      </p:pic>
      <p:sp>
        <p:nvSpPr>
          <p:cNvPr id="7" name="TextBox 6">
            <a:extLst>
              <a:ext uri="{FF2B5EF4-FFF2-40B4-BE49-F238E27FC236}">
                <a16:creationId xmlns:a16="http://schemas.microsoft.com/office/drawing/2014/main" id="{F04491B3-F31C-4B98-B94E-D5E618C88ED3}"/>
              </a:ext>
            </a:extLst>
          </p:cNvPr>
          <p:cNvSpPr txBox="1"/>
          <p:nvPr/>
        </p:nvSpPr>
        <p:spPr>
          <a:xfrm>
            <a:off x="2008683" y="311145"/>
            <a:ext cx="8034728" cy="461665"/>
          </a:xfrm>
          <a:prstGeom prst="rect">
            <a:avLst/>
          </a:prstGeom>
          <a:noFill/>
        </p:spPr>
        <p:txBody>
          <a:bodyPr wrap="square" rtlCol="0">
            <a:spAutoFit/>
          </a:bodyPr>
          <a:lstStyle/>
          <a:p>
            <a:r>
              <a:rPr lang="en-IE" sz="2400" dirty="0"/>
              <a:t>Findings Qualitative analysis of Care Opinion Stories Scotland</a:t>
            </a:r>
          </a:p>
        </p:txBody>
      </p:sp>
      <p:pic>
        <p:nvPicPr>
          <p:cNvPr id="28" name="Picture 27">
            <a:extLst>
              <a:ext uri="{FF2B5EF4-FFF2-40B4-BE49-F238E27FC236}">
                <a16:creationId xmlns:a16="http://schemas.microsoft.com/office/drawing/2014/main" id="{47147C81-D884-4E38-BF32-EC695893B448}"/>
              </a:ext>
            </a:extLst>
          </p:cNvPr>
          <p:cNvPicPr>
            <a:picLocks noChangeAspect="1"/>
          </p:cNvPicPr>
          <p:nvPr/>
        </p:nvPicPr>
        <p:blipFill>
          <a:blip r:embed="rId3"/>
          <a:stretch>
            <a:fillRect/>
          </a:stretch>
        </p:blipFill>
        <p:spPr>
          <a:xfrm>
            <a:off x="686112" y="6010361"/>
            <a:ext cx="1877731" cy="536494"/>
          </a:xfrm>
          <a:prstGeom prst="rect">
            <a:avLst/>
          </a:prstGeom>
        </p:spPr>
      </p:pic>
    </p:spTree>
    <p:extLst>
      <p:ext uri="{BB962C8B-B14F-4D97-AF65-F5344CB8AC3E}">
        <p14:creationId xmlns:p14="http://schemas.microsoft.com/office/powerpoint/2010/main" val="1294497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8" grpId="0" animBg="1"/>
      <p:bldP spid="20" grpId="0" animBg="1"/>
      <p:bldP spid="33" grpId="0" animBg="1"/>
      <p:bldP spid="35" grpId="0" animBg="1"/>
      <p:bldP spid="39" grpId="0" animBg="1"/>
      <p:bldP spid="41" grpId="0" animBg="1"/>
      <p:bldP spid="47" grpId="0" animBg="1"/>
      <p:bldP spid="49" grpId="0" animBg="1"/>
      <p:bldP spid="51" grpId="0" animBg="1"/>
      <p:bldP spid="70"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16E8E01-192A-4DDC-A02F-C65FBCB232C6}"/>
              </a:ext>
            </a:extLst>
          </p:cNvPr>
          <p:cNvPicPr>
            <a:picLocks noChangeAspect="1"/>
          </p:cNvPicPr>
          <p:nvPr/>
        </p:nvPicPr>
        <p:blipFill>
          <a:blip r:embed="rId2"/>
          <a:stretch>
            <a:fillRect/>
          </a:stretch>
        </p:blipFill>
        <p:spPr>
          <a:xfrm>
            <a:off x="686112" y="6010361"/>
            <a:ext cx="1877731" cy="536494"/>
          </a:xfrm>
          <a:prstGeom prst="rect">
            <a:avLst/>
          </a:prstGeom>
        </p:spPr>
      </p:pic>
      <p:sp>
        <p:nvSpPr>
          <p:cNvPr id="3" name="TextBox 2">
            <a:extLst>
              <a:ext uri="{FF2B5EF4-FFF2-40B4-BE49-F238E27FC236}">
                <a16:creationId xmlns:a16="http://schemas.microsoft.com/office/drawing/2014/main" id="{76194961-99C7-42AC-B125-67412289755C}"/>
              </a:ext>
            </a:extLst>
          </p:cNvPr>
          <p:cNvSpPr txBox="1"/>
          <p:nvPr/>
        </p:nvSpPr>
        <p:spPr>
          <a:xfrm>
            <a:off x="1987827" y="2690336"/>
            <a:ext cx="3591338" cy="1477328"/>
          </a:xfrm>
          <a:prstGeom prst="rect">
            <a:avLst/>
          </a:prstGeom>
          <a:noFill/>
        </p:spPr>
        <p:txBody>
          <a:bodyPr wrap="square" rtlCol="0">
            <a:spAutoFit/>
          </a:bodyPr>
          <a:lstStyle/>
          <a:p>
            <a:r>
              <a:rPr lang="en-IE" b="1" dirty="0"/>
              <a:t>Patients/Public</a:t>
            </a:r>
          </a:p>
          <a:p>
            <a:r>
              <a:rPr lang="en-IE" dirty="0"/>
              <a:t>Trustworthiness</a:t>
            </a:r>
          </a:p>
          <a:p>
            <a:r>
              <a:rPr lang="en-IE" dirty="0"/>
              <a:t>Well informedness</a:t>
            </a:r>
          </a:p>
          <a:p>
            <a:r>
              <a:rPr lang="en-IE" dirty="0"/>
              <a:t>Timely Personalised Response</a:t>
            </a:r>
          </a:p>
          <a:p>
            <a:endParaRPr lang="en-IE" dirty="0"/>
          </a:p>
        </p:txBody>
      </p:sp>
      <p:sp>
        <p:nvSpPr>
          <p:cNvPr id="5" name="TextBox 4">
            <a:extLst>
              <a:ext uri="{FF2B5EF4-FFF2-40B4-BE49-F238E27FC236}">
                <a16:creationId xmlns:a16="http://schemas.microsoft.com/office/drawing/2014/main" id="{287C192A-2314-40B2-9EE1-DB710E74CF68}"/>
              </a:ext>
            </a:extLst>
          </p:cNvPr>
          <p:cNvSpPr txBox="1"/>
          <p:nvPr/>
        </p:nvSpPr>
        <p:spPr>
          <a:xfrm>
            <a:off x="2902226" y="862255"/>
            <a:ext cx="6096000" cy="523220"/>
          </a:xfrm>
          <a:prstGeom prst="rect">
            <a:avLst/>
          </a:prstGeom>
          <a:noFill/>
        </p:spPr>
        <p:txBody>
          <a:bodyPr wrap="square">
            <a:spAutoFit/>
          </a:bodyPr>
          <a:lstStyle/>
          <a:p>
            <a:r>
              <a:rPr lang="en-IE" sz="2800" dirty="0"/>
              <a:t>Benefits of the Care Opinion platform</a:t>
            </a:r>
          </a:p>
        </p:txBody>
      </p:sp>
      <p:sp>
        <p:nvSpPr>
          <p:cNvPr id="6" name="TextBox 5">
            <a:extLst>
              <a:ext uri="{FF2B5EF4-FFF2-40B4-BE49-F238E27FC236}">
                <a16:creationId xmlns:a16="http://schemas.microsoft.com/office/drawing/2014/main" id="{D62B2FEF-DA06-4635-BCF9-B765BCAF7380}"/>
              </a:ext>
            </a:extLst>
          </p:cNvPr>
          <p:cNvSpPr txBox="1"/>
          <p:nvPr/>
        </p:nvSpPr>
        <p:spPr>
          <a:xfrm>
            <a:off x="6612837" y="2690336"/>
            <a:ext cx="4255534" cy="3416320"/>
          </a:xfrm>
          <a:prstGeom prst="rect">
            <a:avLst/>
          </a:prstGeom>
          <a:noFill/>
        </p:spPr>
        <p:txBody>
          <a:bodyPr wrap="square" rtlCol="0">
            <a:spAutoFit/>
          </a:bodyPr>
          <a:lstStyle/>
          <a:p>
            <a:r>
              <a:rPr lang="en-IE" b="1" dirty="0"/>
              <a:t>Staff</a:t>
            </a:r>
          </a:p>
          <a:p>
            <a:r>
              <a:rPr lang="en-IE" dirty="0"/>
              <a:t>Well informedness </a:t>
            </a:r>
          </a:p>
          <a:p>
            <a:r>
              <a:rPr lang="en-IE" dirty="0"/>
              <a:t>Trustworthiness</a:t>
            </a:r>
          </a:p>
          <a:p>
            <a:r>
              <a:rPr lang="en-IE" dirty="0"/>
              <a:t>Timely Personalised Responsiveness</a:t>
            </a:r>
          </a:p>
          <a:p>
            <a:endParaRPr lang="en-IE" dirty="0"/>
          </a:p>
          <a:p>
            <a:endParaRPr lang="en-IE" dirty="0"/>
          </a:p>
          <a:p>
            <a:r>
              <a:rPr lang="en-IE" dirty="0"/>
              <a:t>Identity sharing – ability to respond *</a:t>
            </a:r>
          </a:p>
          <a:p>
            <a:endParaRPr lang="en-IE" dirty="0"/>
          </a:p>
          <a:p>
            <a:r>
              <a:rPr lang="en-IE" dirty="0"/>
              <a:t>High quality care recognised </a:t>
            </a:r>
          </a:p>
          <a:p>
            <a:r>
              <a:rPr lang="en-IE" dirty="0"/>
              <a:t>Areas to improve recognised</a:t>
            </a:r>
          </a:p>
          <a:p>
            <a:r>
              <a:rPr lang="en-IE" dirty="0"/>
              <a:t>New information to add to existing metrics</a:t>
            </a:r>
          </a:p>
          <a:p>
            <a:endParaRPr lang="en-IE" dirty="0"/>
          </a:p>
        </p:txBody>
      </p:sp>
      <p:sp>
        <p:nvSpPr>
          <p:cNvPr id="7" name="TextBox 6">
            <a:extLst>
              <a:ext uri="{FF2B5EF4-FFF2-40B4-BE49-F238E27FC236}">
                <a16:creationId xmlns:a16="http://schemas.microsoft.com/office/drawing/2014/main" id="{AC255B6C-5392-465B-8463-8EEB9D75491D}"/>
              </a:ext>
            </a:extLst>
          </p:cNvPr>
          <p:cNvSpPr txBox="1"/>
          <p:nvPr/>
        </p:nvSpPr>
        <p:spPr>
          <a:xfrm>
            <a:off x="2194820" y="1575592"/>
            <a:ext cx="6930887" cy="584775"/>
          </a:xfrm>
          <a:prstGeom prst="rect">
            <a:avLst/>
          </a:prstGeom>
          <a:noFill/>
        </p:spPr>
        <p:txBody>
          <a:bodyPr wrap="square">
            <a:spAutoFit/>
          </a:bodyPr>
          <a:lstStyle/>
          <a:p>
            <a:r>
              <a:rPr lang="en-IE" dirty="0"/>
              <a:t>Lived experience Public/ Patient narrative – </a:t>
            </a:r>
            <a:r>
              <a:rPr lang="en-IE" sz="3200" dirty="0"/>
              <a:t>social</a:t>
            </a:r>
            <a:r>
              <a:rPr lang="en-IE" dirty="0"/>
              <a:t> ‘storytelling’</a:t>
            </a:r>
          </a:p>
        </p:txBody>
      </p:sp>
      <p:sp>
        <p:nvSpPr>
          <p:cNvPr id="8" name="TextBox 7">
            <a:extLst>
              <a:ext uri="{FF2B5EF4-FFF2-40B4-BE49-F238E27FC236}">
                <a16:creationId xmlns:a16="http://schemas.microsoft.com/office/drawing/2014/main" id="{1129B455-DDF2-4285-A63F-22D5BD4CC62D}"/>
              </a:ext>
            </a:extLst>
          </p:cNvPr>
          <p:cNvSpPr txBox="1"/>
          <p:nvPr/>
        </p:nvSpPr>
        <p:spPr>
          <a:xfrm>
            <a:off x="1624977" y="4334869"/>
            <a:ext cx="4035287" cy="2031325"/>
          </a:xfrm>
          <a:prstGeom prst="rect">
            <a:avLst/>
          </a:prstGeom>
          <a:noFill/>
        </p:spPr>
        <p:txBody>
          <a:bodyPr wrap="square">
            <a:spAutoFit/>
          </a:bodyPr>
          <a:lstStyle/>
          <a:p>
            <a:r>
              <a:rPr lang="en-IE" dirty="0"/>
              <a:t>Moderation– guided public participation</a:t>
            </a:r>
          </a:p>
          <a:p>
            <a:endParaRPr lang="en-IE" dirty="0"/>
          </a:p>
          <a:p>
            <a:r>
              <a:rPr lang="en-IE" dirty="0"/>
              <a:t>Feeling informed</a:t>
            </a:r>
          </a:p>
          <a:p>
            <a:r>
              <a:rPr lang="en-IE" dirty="0"/>
              <a:t>Feeling listened to*</a:t>
            </a:r>
          </a:p>
          <a:p>
            <a:r>
              <a:rPr lang="en-IE" dirty="0"/>
              <a:t>Making a difference*  </a:t>
            </a:r>
          </a:p>
          <a:p>
            <a:endParaRPr lang="en-IE" dirty="0"/>
          </a:p>
          <a:p>
            <a:r>
              <a:rPr lang="en-IE" dirty="0"/>
              <a:t>		Efficacy*</a:t>
            </a:r>
          </a:p>
        </p:txBody>
      </p:sp>
      <p:sp>
        <p:nvSpPr>
          <p:cNvPr id="9" name="TextBox 8">
            <a:extLst>
              <a:ext uri="{FF2B5EF4-FFF2-40B4-BE49-F238E27FC236}">
                <a16:creationId xmlns:a16="http://schemas.microsoft.com/office/drawing/2014/main" id="{4DAE9F7E-31A5-4826-8B25-107A1B74BFDA}"/>
              </a:ext>
            </a:extLst>
          </p:cNvPr>
          <p:cNvSpPr txBox="1"/>
          <p:nvPr/>
        </p:nvSpPr>
        <p:spPr>
          <a:xfrm>
            <a:off x="6290025" y="4524282"/>
            <a:ext cx="4255534" cy="369332"/>
          </a:xfrm>
          <a:prstGeom prst="rect">
            <a:avLst/>
          </a:prstGeom>
          <a:noFill/>
        </p:spPr>
        <p:txBody>
          <a:bodyPr wrap="square">
            <a:spAutoFit/>
          </a:bodyPr>
          <a:lstStyle/>
          <a:p>
            <a:r>
              <a:rPr lang="en-IE" dirty="0"/>
              <a:t> </a:t>
            </a:r>
          </a:p>
        </p:txBody>
      </p:sp>
    </p:spTree>
    <p:extLst>
      <p:ext uri="{BB962C8B-B14F-4D97-AF65-F5344CB8AC3E}">
        <p14:creationId xmlns:p14="http://schemas.microsoft.com/office/powerpoint/2010/main" val="52533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2" ma:contentTypeDescription="Create a new document." ma:contentTypeScope="" ma:versionID="594ddb81a91e423d5cef516fc1752f4f">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84736f3b0db54620d9383c2729c132be"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D1BA6A-31CC-4DAE-85D5-9CC86E3CD000}"/>
</file>

<file path=customXml/itemProps2.xml><?xml version="1.0" encoding="utf-8"?>
<ds:datastoreItem xmlns:ds="http://schemas.openxmlformats.org/officeDocument/2006/customXml" ds:itemID="{5EF2527C-37B1-4B33-9375-B3E079DA3600}"/>
</file>

<file path=customXml/itemProps3.xml><?xml version="1.0" encoding="utf-8"?>
<ds:datastoreItem xmlns:ds="http://schemas.openxmlformats.org/officeDocument/2006/customXml" ds:itemID="{E6AF97EF-FE42-4303-B17A-D64ACC8F6174}"/>
</file>

<file path=docProps/app.xml><?xml version="1.0" encoding="utf-8"?>
<Properties xmlns="http://schemas.openxmlformats.org/officeDocument/2006/extended-properties" xmlns:vt="http://schemas.openxmlformats.org/officeDocument/2006/docPropsVTypes">
  <TotalTime>232</TotalTime>
  <Words>374</Words>
  <Application>Microsoft Office PowerPoint</Application>
  <PresentationFormat>Widescreen</PresentationFormat>
  <Paragraphs>56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Care Opinion Launch  North West  May 5th 2021</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 BRIEN, JOSEPHINE</dc:creator>
  <cp:lastModifiedBy>O BRIEN, JOSEPHINE</cp:lastModifiedBy>
  <cp:revision>15</cp:revision>
  <dcterms:created xsi:type="dcterms:W3CDTF">2021-05-01T05:15:37Z</dcterms:created>
  <dcterms:modified xsi:type="dcterms:W3CDTF">2021-05-04T12:15:51Z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0x01010070F03EE9F9D4584D9F8D952715690C56</vt:lpwstr>
  </property>
</Properties>
</file>